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350" r:id="rId3"/>
    <p:sldId id="314" r:id="rId4"/>
    <p:sldId id="347" r:id="rId5"/>
    <p:sldId id="330" r:id="rId6"/>
    <p:sldId id="338" r:id="rId7"/>
    <p:sldId id="348" r:id="rId8"/>
    <p:sldId id="349" r:id="rId9"/>
    <p:sldId id="339" r:id="rId10"/>
    <p:sldId id="340" r:id="rId11"/>
    <p:sldId id="341" r:id="rId12"/>
    <p:sldId id="351" r:id="rId13"/>
    <p:sldId id="299" r:id="rId14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04">
          <p15:clr>
            <a:srgbClr val="A4A3A4"/>
          </p15:clr>
        </p15:guide>
        <p15:guide id="2" orient="horz" pos="2436">
          <p15:clr>
            <a:srgbClr val="A4A3A4"/>
          </p15:clr>
        </p15:guide>
        <p15:guide id="3" orient="horz" pos="1620">
          <p15:clr>
            <a:srgbClr val="A4A3A4"/>
          </p15:clr>
        </p15:guide>
        <p15:guide id="4" pos="4332">
          <p15:clr>
            <a:srgbClr val="A4A3A4"/>
          </p15:clr>
        </p15:guide>
        <p15:guide id="5" pos="1429">
          <p15:clr>
            <a:srgbClr val="A4A3A4"/>
          </p15:clr>
        </p15:guide>
        <p15:guide id="6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336600"/>
    <a:srgbClr val="FA4453"/>
    <a:srgbClr val="05AFC8"/>
    <a:srgbClr val="FFC000"/>
    <a:srgbClr val="395E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中等深淺樣式 1 - 輔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中等深淺樣式 1 - 輔色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306799F8-075E-4A3A-A7F6-7FBC6576F1A4}" styleName="佈景主題樣式 2 - 輔色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05" autoAdjust="0"/>
    <p:restoredTop sz="97365" autoAdjust="0"/>
  </p:normalViewPr>
  <p:slideViewPr>
    <p:cSldViewPr snapToObjects="1">
      <p:cViewPr varScale="1">
        <p:scale>
          <a:sx n="145" d="100"/>
          <a:sy n="145" d="100"/>
        </p:scale>
        <p:origin x="690" y="126"/>
      </p:cViewPr>
      <p:guideLst>
        <p:guide orient="horz" pos="804"/>
        <p:guide orient="horz" pos="2436"/>
        <p:guide orient="horz" pos="1620"/>
        <p:guide pos="4332"/>
        <p:guide pos="142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6" cy="7200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8C5731-5AE5-4D88-99FE-3935B756DCF7}" type="datetimeFigureOut">
              <a:rPr lang="zh-TW" altLang="en-US" smtClean="0"/>
              <a:t>2026/3/4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82E31D-58E8-43B0-B21C-2D4E236D264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2441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CE50C89-F22C-481C-9BB2-1839DBB6A5BB}" type="datetime1">
              <a:rPr lang="zh-CN" altLang="en-US" smtClean="0"/>
              <a:t>2026/3/4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6A25A6-B6C2-4919-BB44-76CD9F434386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065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3FAA54-38CC-44ED-9FF7-615D58A99FCF}" type="datetime1">
              <a:rPr lang="zh-CN" altLang="en-US" smtClean="0"/>
              <a:t>2026/3/4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CB6691-E9D3-48CE-8571-CBBE382EAAD6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753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BD2EA0-353E-4D00-A544-5FCD16104373}" type="datetime1">
              <a:rPr lang="zh-CN" altLang="en-US" smtClean="0"/>
              <a:t>2026/3/4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3809F1-EEC3-420A-BFC6-BEFA04DB55CE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01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</p:spPr>
        <p:txBody>
          <a:bodyPr/>
          <a:lstStyle>
            <a:lvl1pPr>
              <a:defRPr/>
            </a:lvl1pPr>
          </a:lstStyle>
          <a:p>
            <a:fld id="{385AA080-8249-41AF-9BA3-81D2D1CB3590}" type="datetime1">
              <a:rPr lang="zh-CN" altLang="en-US" smtClean="0"/>
              <a:t>2026/3/4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</p:spPr>
        <p:txBody>
          <a:bodyPr/>
          <a:lstStyle>
            <a:lvl1pPr>
              <a:defRPr/>
            </a:lvl1pPr>
          </a:lstStyle>
          <a:p>
            <a:fld id="{A557ACEA-8BB9-4C66-80A6-39D6E9455EC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979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3E0DCA-600E-45AF-BA90-297BAEAA3C57}" type="datetime1">
              <a:rPr lang="zh-CN" altLang="en-US" smtClean="0"/>
              <a:t>2026/3/4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9B2C09-8377-4DAC-B297-C262D23DF423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409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DBB921-B13E-4504-8F67-A85997C0D4C4}" type="datetime1">
              <a:rPr lang="zh-CN" altLang="en-US" smtClean="0"/>
              <a:t>2026/3/4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E1D71-1B49-4248-8410-16B0ACBD585F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325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D57DE1-B566-4C80-8A3D-DBC65C304D6C}" type="datetime1">
              <a:rPr lang="zh-CN" altLang="en-US" smtClean="0"/>
              <a:t>2026/3/4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010DFC-2EC5-489E-A8DE-F839042E3DF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499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CBAFE2-8E9A-4DAF-9B34-9CF8D4FF7233}" type="datetime1">
              <a:rPr lang="zh-CN" altLang="en-US" smtClean="0"/>
              <a:t>2026/3/4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5DCB7B-53CC-46C7-A2CD-3C49F4740179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07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5E4471-951A-48A3-B29E-F94B10AB284F}" type="datetime1">
              <a:rPr lang="zh-CN" altLang="en-US" smtClean="0"/>
              <a:t>2026/3/4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BBFB96-87BC-4ED8-AB1A-D14A00A40558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0938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0CBD14-F097-41D5-AB74-0FBA3ED2DD27}" type="datetime1">
              <a:rPr lang="zh-CN" altLang="en-US" smtClean="0"/>
              <a:t>2026/3/4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0FB145-661E-4A25-A42E-A2A85C2BD7F5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112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31B382-11B5-4415-800D-954ED1F789FC}" type="datetime1">
              <a:rPr lang="zh-CN" altLang="en-US" smtClean="0"/>
              <a:t>2026/3/4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CDFD61-B17B-49F1-8DDB-225D7A7AB09D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75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A99380-C634-42BD-83F3-B3F813390C88}" type="datetime1">
              <a:rPr lang="zh-CN" altLang="en-US" smtClean="0"/>
              <a:t>2026/3/4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3AD53-AF45-4F54-8253-9F7FE4C80A41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693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>
                <a:sym typeface="Calibri" pitchFamily="34" charset="0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>
                <a:sym typeface="Calibri" pitchFamily="34" charset="0"/>
              </a:rPr>
              <a:t>第二级</a:t>
            </a:r>
          </a:p>
          <a:p>
            <a:pPr lvl="2"/>
            <a:r>
              <a:rPr lang="zh-CN">
                <a:sym typeface="Calibri" pitchFamily="34" charset="0"/>
              </a:rPr>
              <a:t>第三级</a:t>
            </a:r>
          </a:p>
          <a:p>
            <a:pPr lvl="3"/>
            <a:r>
              <a:rPr lang="zh-CN">
                <a:sym typeface="Calibri" pitchFamily="34" charset="0"/>
              </a:rPr>
              <a:t>第四级</a:t>
            </a:r>
          </a:p>
          <a:p>
            <a:pPr lvl="4"/>
            <a:r>
              <a:rPr lang="zh-CN">
                <a:sym typeface="Calibri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B51E328C-9BB5-4285-923E-43B36BEF0A83}" type="datetime1">
              <a:rPr lang="zh-CN" altLang="en-US" smtClean="0"/>
              <a:t>2026/3/4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zh-CN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1B0B2CEF-4FE7-4EA7-A65B-EAFB251AAD1C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2pPr>
      <a:lvl3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3pPr>
      <a:lvl4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4pPr>
      <a:lvl5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jpe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jpe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jpe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7" name="TextBox 53"/>
          <p:cNvSpPr>
            <a:spLocks noChangeArrowheads="1"/>
          </p:cNvSpPr>
          <p:nvPr/>
        </p:nvSpPr>
        <p:spPr bwMode="auto">
          <a:xfrm>
            <a:off x="1043406" y="2355732"/>
            <a:ext cx="72009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TW" altLang="en-US" sz="3600" b="1" dirty="0">
                <a:solidFill>
                  <a:srgbClr val="595959"/>
                </a:solidFill>
                <a:latin typeface="方正小标宋简体" pitchFamily="2" charset="-122"/>
                <a:ea typeface="方正小标宋简体" pitchFamily="2" charset="-122"/>
                <a:sym typeface="方正小标宋简体" pitchFamily="2" charset="-122"/>
              </a:rPr>
              <a:t>原住民族委員會大專校院獎助學金申請步驟</a:t>
            </a:r>
          </a:p>
        </p:txBody>
      </p:sp>
      <p:sp>
        <p:nvSpPr>
          <p:cNvPr id="18" name="TextBox 42">
            <a:extLst>
              <a:ext uri="{FF2B5EF4-FFF2-40B4-BE49-F238E27FC236}">
                <a16:creationId xmlns:a16="http://schemas.microsoft.com/office/drawing/2014/main" id="{A9BB8850-490A-47E5-A12A-132E62E29A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1850" y="3501398"/>
            <a:ext cx="374197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dist">
              <a:spcBef>
                <a:spcPts val="1200"/>
              </a:spcBef>
            </a:pPr>
            <a:r>
              <a:rPr lang="en-US" sz="4400" b="1" dirty="0">
                <a:solidFill>
                  <a:srgbClr val="05AFC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·</a:t>
            </a:r>
            <a:r>
              <a:rPr lang="zh-TW" altLang="en-US" sz="4400" b="1" dirty="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</a:t>
            </a:r>
            <a:r>
              <a:rPr lang="en-US" sz="4400" b="1" dirty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·</a:t>
            </a:r>
            <a:r>
              <a:rPr lang="en-US" sz="4400" b="1" dirty="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</a:t>
            </a:r>
            <a:r>
              <a:rPr lang="en-US" sz="4400" b="1" dirty="0">
                <a:solidFill>
                  <a:srgbClr val="FA4453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·</a:t>
            </a:r>
            <a:r>
              <a:rPr lang="zh-TW" altLang="en-US" sz="4400" b="1" dirty="0">
                <a:solidFill>
                  <a:srgbClr val="FA4453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</a:t>
            </a:r>
            <a:r>
              <a:rPr lang="en-US" altLang="zh-TW" sz="4400" b="1" dirty="0">
                <a:solidFill>
                  <a:srgbClr val="05AFC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·</a:t>
            </a:r>
            <a:r>
              <a:rPr lang="zh-TW" altLang="en-US" sz="4400" b="1" dirty="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</a:t>
            </a:r>
            <a:r>
              <a:rPr lang="en-US" altLang="zh-TW" sz="4400" b="1" dirty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·</a:t>
            </a:r>
            <a:r>
              <a:rPr lang="en-US" altLang="zh-TW" sz="4400" b="1" dirty="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</a:t>
            </a:r>
            <a:r>
              <a:rPr lang="en-US" altLang="zh-TW" sz="4400" b="1" dirty="0">
                <a:solidFill>
                  <a:srgbClr val="FA4453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·</a:t>
            </a: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57B494F1-C687-4AA7-8EA9-AB2DF7FB8EC7}"/>
              </a:ext>
            </a:extLst>
          </p:cNvPr>
          <p:cNvSpPr txBox="1"/>
          <p:nvPr/>
        </p:nvSpPr>
        <p:spPr>
          <a:xfrm>
            <a:off x="2740769" y="4352722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2800" b="1" dirty="0">
                <a:solidFill>
                  <a:srgbClr val="595959"/>
                </a:solidFill>
                <a:ea typeface="方正小标宋简体" pitchFamily="2" charset="-122"/>
              </a:rPr>
              <a:t>原住民族學生資源中心</a:t>
            </a:r>
            <a:endParaRPr lang="en-US" altLang="zh-TW" sz="2800" b="1" dirty="0">
              <a:solidFill>
                <a:srgbClr val="595959"/>
              </a:solidFill>
              <a:ea typeface="方正小标宋简体" pitchFamily="2" charset="-122"/>
            </a:endParaRPr>
          </a:p>
        </p:txBody>
      </p:sp>
      <p:pic>
        <p:nvPicPr>
          <p:cNvPr id="9" name="圖片 8">
            <a:extLst>
              <a:ext uri="{FF2B5EF4-FFF2-40B4-BE49-F238E27FC236}">
                <a16:creationId xmlns:a16="http://schemas.microsoft.com/office/drawing/2014/main" id="{0EC38F64-215F-4FE1-BB93-B8913F40DD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229"/>
            <a:ext cx="4556418" cy="1813215"/>
          </a:xfrm>
          <a:prstGeom prst="rect">
            <a:avLst/>
          </a:prstGeom>
        </p:spPr>
      </p:pic>
      <p:pic>
        <p:nvPicPr>
          <p:cNvPr id="11" name="圖片 10">
            <a:extLst>
              <a:ext uri="{FF2B5EF4-FFF2-40B4-BE49-F238E27FC236}">
                <a16:creationId xmlns:a16="http://schemas.microsoft.com/office/drawing/2014/main" id="{46C1A208-A96D-455B-B8DB-6386DDB9FD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6418" y="-13779"/>
            <a:ext cx="4585273" cy="1816765"/>
          </a:xfrm>
          <a:prstGeom prst="rect">
            <a:avLst/>
          </a:prstGeom>
        </p:spPr>
      </p:pic>
      <p:pic>
        <p:nvPicPr>
          <p:cNvPr id="13" name="圖片 12">
            <a:extLst>
              <a:ext uri="{FF2B5EF4-FFF2-40B4-BE49-F238E27FC236}">
                <a16:creationId xmlns:a16="http://schemas.microsoft.com/office/drawing/2014/main" id="{14347C70-5F11-4F88-A9FE-BB4FC713CB6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15" y="3193395"/>
            <a:ext cx="1923696" cy="1923696"/>
          </a:xfrm>
          <a:prstGeom prst="rect">
            <a:avLst/>
          </a:prstGeom>
        </p:spPr>
      </p:pic>
      <p:pic>
        <p:nvPicPr>
          <p:cNvPr id="15" name="圖片 14">
            <a:extLst>
              <a:ext uri="{FF2B5EF4-FFF2-40B4-BE49-F238E27FC236}">
                <a16:creationId xmlns:a16="http://schemas.microsoft.com/office/drawing/2014/main" id="{BD48C302-0DEB-4BCB-BEBF-C9A8334CD78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073" y="3147798"/>
            <a:ext cx="1851690" cy="185169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30"/>
          <p:cNvSpPr>
            <a:spLocks noChangeArrowheads="1"/>
          </p:cNvSpPr>
          <p:nvPr/>
        </p:nvSpPr>
        <p:spPr bwMode="auto">
          <a:xfrm>
            <a:off x="-14328" y="-30939"/>
            <a:ext cx="9158328" cy="5395558"/>
          </a:xfrm>
          <a:prstGeom prst="rect">
            <a:avLst/>
          </a:prstGeom>
          <a:solidFill>
            <a:srgbClr val="000000">
              <a:alpha val="12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TW" altLang="zh-TW" dirty="0"/>
          </a:p>
        </p:txBody>
      </p:sp>
      <p:sp>
        <p:nvSpPr>
          <p:cNvPr id="4099" name="矩形 58"/>
          <p:cNvSpPr>
            <a:spLocks noChangeArrowheads="1"/>
          </p:cNvSpPr>
          <p:nvPr/>
        </p:nvSpPr>
        <p:spPr bwMode="auto">
          <a:xfrm>
            <a:off x="0" y="5092700"/>
            <a:ext cx="9144000" cy="142875"/>
          </a:xfrm>
          <a:prstGeom prst="rect">
            <a:avLst/>
          </a:prstGeom>
          <a:solidFill>
            <a:srgbClr val="FA4453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16" name="群組 15">
            <a:extLst>
              <a:ext uri="{FF2B5EF4-FFF2-40B4-BE49-F238E27FC236}">
                <a16:creationId xmlns:a16="http://schemas.microsoft.com/office/drawing/2014/main" id="{716130B7-AEE2-414D-98A2-4B209D3520CD}"/>
              </a:ext>
            </a:extLst>
          </p:cNvPr>
          <p:cNvGrpSpPr/>
          <p:nvPr/>
        </p:nvGrpSpPr>
        <p:grpSpPr>
          <a:xfrm>
            <a:off x="-14328" y="-12712"/>
            <a:ext cx="9158329" cy="431406"/>
            <a:chOff x="-14328" y="-10852"/>
            <a:chExt cx="9158329" cy="206404"/>
          </a:xfrm>
        </p:grpSpPr>
        <p:pic>
          <p:nvPicPr>
            <p:cNvPr id="17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1C60CA47-5102-48A8-A6B2-23925C75E7F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-14328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F956C07B-8A20-456A-ACEF-5890716CFB4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2128797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815D1034-BF97-44A1-8C2C-1B398FEB9F9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4271922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7E31EBE9-15C6-478E-B327-8B82D158B8F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6415047" y="-10852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20E808DD-68B9-4C38-974C-4EDA401D2C6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06" b="75648"/>
            <a:stretch/>
          </p:blipFill>
          <p:spPr bwMode="auto">
            <a:xfrm>
              <a:off x="8554767" y="-10852"/>
              <a:ext cx="589234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39F75739-47C6-4E54-B6C8-9D936E84D098}"/>
              </a:ext>
            </a:extLst>
          </p:cNvPr>
          <p:cNvSpPr txBox="1"/>
          <p:nvPr/>
        </p:nvSpPr>
        <p:spPr>
          <a:xfrm>
            <a:off x="429732" y="411570"/>
            <a:ext cx="8714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Step12. 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點選「列印申請表」</a:t>
            </a:r>
          </a:p>
        </p:txBody>
      </p:sp>
      <p:sp>
        <p:nvSpPr>
          <p:cNvPr id="27" name="流程图: 合并 53">
            <a:extLst>
              <a:ext uri="{FF2B5EF4-FFF2-40B4-BE49-F238E27FC236}">
                <a16:creationId xmlns:a16="http://schemas.microsoft.com/office/drawing/2014/main" id="{BF2DB63F-B519-4588-A3D1-68E3CB84F627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49732" y="569292"/>
            <a:ext cx="216000" cy="144000"/>
          </a:xfrm>
          <a:prstGeom prst="flowChartMerge">
            <a:avLst/>
          </a:prstGeom>
          <a:solidFill>
            <a:srgbClr val="FA4453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28" name="圖片 27">
            <a:extLst>
              <a:ext uri="{FF2B5EF4-FFF2-40B4-BE49-F238E27FC236}">
                <a16:creationId xmlns:a16="http://schemas.microsoft.com/office/drawing/2014/main" id="{90C73240-A7FC-4A02-8355-2D187C2CD8E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899" t="9799" r="19678" b="6204"/>
          <a:stretch/>
        </p:blipFill>
        <p:spPr>
          <a:xfrm>
            <a:off x="146172" y="924034"/>
            <a:ext cx="4531296" cy="3485612"/>
          </a:xfrm>
          <a:prstGeom prst="rect">
            <a:avLst/>
          </a:prstGeom>
        </p:spPr>
      </p:pic>
      <p:sp>
        <p:nvSpPr>
          <p:cNvPr id="29" name="矩形 28">
            <a:extLst>
              <a:ext uri="{FF2B5EF4-FFF2-40B4-BE49-F238E27FC236}">
                <a16:creationId xmlns:a16="http://schemas.microsoft.com/office/drawing/2014/main" id="{61DAD4B1-9230-499E-9A28-BD70166B7F08}"/>
              </a:ext>
            </a:extLst>
          </p:cNvPr>
          <p:cNvSpPr/>
          <p:nvPr/>
        </p:nvSpPr>
        <p:spPr bwMode="auto">
          <a:xfrm>
            <a:off x="2933935" y="3222314"/>
            <a:ext cx="1659665" cy="288024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TW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grpSp>
        <p:nvGrpSpPr>
          <p:cNvPr id="3" name="群組 2">
            <a:extLst>
              <a:ext uri="{FF2B5EF4-FFF2-40B4-BE49-F238E27FC236}">
                <a16:creationId xmlns:a16="http://schemas.microsoft.com/office/drawing/2014/main" id="{3A36B47A-F1F7-4FD2-AC7B-051A4E4493BA}"/>
              </a:ext>
            </a:extLst>
          </p:cNvPr>
          <p:cNvGrpSpPr/>
          <p:nvPr/>
        </p:nvGrpSpPr>
        <p:grpSpPr>
          <a:xfrm>
            <a:off x="4734586" y="1794232"/>
            <a:ext cx="4318914" cy="2567698"/>
            <a:chOff x="-612432" y="-308489"/>
            <a:chExt cx="4541225" cy="2601904"/>
          </a:xfrm>
        </p:grpSpPr>
        <p:pic>
          <p:nvPicPr>
            <p:cNvPr id="18" name="圖片 17">
              <a:extLst>
                <a:ext uri="{FF2B5EF4-FFF2-40B4-BE49-F238E27FC236}">
                  <a16:creationId xmlns:a16="http://schemas.microsoft.com/office/drawing/2014/main" id="{BFED10F8-9162-46BE-9E35-E682407399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2748"/>
            <a:stretch/>
          </p:blipFill>
          <p:spPr>
            <a:xfrm>
              <a:off x="-612432" y="-308489"/>
              <a:ext cx="4541225" cy="2601904"/>
            </a:xfrm>
            <a:prstGeom prst="rect">
              <a:avLst/>
            </a:prstGeom>
          </p:spPr>
        </p:pic>
        <p:sp>
          <p:nvSpPr>
            <p:cNvPr id="2" name="矩形 1">
              <a:extLst>
                <a:ext uri="{FF2B5EF4-FFF2-40B4-BE49-F238E27FC236}">
                  <a16:creationId xmlns:a16="http://schemas.microsoft.com/office/drawing/2014/main" id="{166816E8-D78A-41AC-A0AD-6F1EFC765EAF}"/>
                </a:ext>
              </a:extLst>
            </p:cNvPr>
            <p:cNvSpPr/>
            <p:nvPr/>
          </p:nvSpPr>
          <p:spPr bwMode="auto">
            <a:xfrm>
              <a:off x="251640" y="411570"/>
              <a:ext cx="757974" cy="79206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</a:pPr>
              <a:endParaRPr kumimoji="0" lang="zh-TW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</a:endParaRPr>
            </a:p>
          </p:txBody>
        </p:sp>
      </p:grpSp>
      <p:pic>
        <p:nvPicPr>
          <p:cNvPr id="30" name="Picture 2" descr="https://tse1.mm.bing.net/th?id=OIP.FySGjF4Gux-OUo48oABCmAHaEh&amp;pid=Api&amp;P=0&amp;w=281&amp;h=172">
            <a:extLst>
              <a:ext uri="{FF2B5EF4-FFF2-40B4-BE49-F238E27FC236}">
                <a16:creationId xmlns:a16="http://schemas.microsoft.com/office/drawing/2014/main" id="{A717DCCB-1A21-48FC-B1CD-B35ED5BBC14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20531512">
            <a:off x="4257178" y="3399126"/>
            <a:ext cx="250612" cy="366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文字方塊 30">
            <a:extLst>
              <a:ext uri="{FF2B5EF4-FFF2-40B4-BE49-F238E27FC236}">
                <a16:creationId xmlns:a16="http://schemas.microsoft.com/office/drawing/2014/main" id="{B5CBFAC4-37B3-4246-BC82-395D29A6FC05}"/>
              </a:ext>
            </a:extLst>
          </p:cNvPr>
          <p:cNvSpPr txBox="1"/>
          <p:nvPr/>
        </p:nvSpPr>
        <p:spPr>
          <a:xfrm>
            <a:off x="4883314" y="956762"/>
            <a:ext cx="4318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出現儲存視窗→儲存檔案</a:t>
            </a:r>
          </a:p>
        </p:txBody>
      </p:sp>
      <p:sp>
        <p:nvSpPr>
          <p:cNvPr id="32" name="流程图: 合并 53">
            <a:extLst>
              <a:ext uri="{FF2B5EF4-FFF2-40B4-BE49-F238E27FC236}">
                <a16:creationId xmlns:a16="http://schemas.microsoft.com/office/drawing/2014/main" id="{5ABB9793-F57C-44EF-9FF9-1C71969B1F61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703314" y="1114484"/>
            <a:ext cx="216000" cy="144000"/>
          </a:xfrm>
          <a:prstGeom prst="flowChartMerge">
            <a:avLst/>
          </a:prstGeom>
          <a:solidFill>
            <a:srgbClr val="92D050"/>
          </a:solidFill>
          <a:ln>
            <a:solidFill>
              <a:srgbClr val="92D050"/>
            </a:solidFill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D5BC00EB-A4B7-495C-B3FA-E65FC29BE0F3}"/>
              </a:ext>
            </a:extLst>
          </p:cNvPr>
          <p:cNvSpPr txBox="1"/>
          <p:nvPr/>
        </p:nvSpPr>
        <p:spPr>
          <a:xfrm>
            <a:off x="4893547" y="1432696"/>
            <a:ext cx="4318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列印紙本申請表</a:t>
            </a:r>
          </a:p>
        </p:txBody>
      </p:sp>
      <p:sp>
        <p:nvSpPr>
          <p:cNvPr id="36" name="流程图: 合并 53">
            <a:extLst>
              <a:ext uri="{FF2B5EF4-FFF2-40B4-BE49-F238E27FC236}">
                <a16:creationId xmlns:a16="http://schemas.microsoft.com/office/drawing/2014/main" id="{BDC641B0-0487-4DED-83EC-B7D3506E6B2E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713547" y="1590418"/>
            <a:ext cx="216000" cy="144000"/>
          </a:xfrm>
          <a:prstGeom prst="flowChartMerge">
            <a:avLst/>
          </a:prstGeom>
          <a:solidFill>
            <a:srgbClr val="92D050"/>
          </a:solidFill>
          <a:ln>
            <a:solidFill>
              <a:srgbClr val="92D050"/>
            </a:solidFill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id="{909CB972-9746-45B6-AB29-CC5AF44E22F8}"/>
              </a:ext>
            </a:extLst>
          </p:cNvPr>
          <p:cNvSpPr/>
          <p:nvPr/>
        </p:nvSpPr>
        <p:spPr bwMode="auto">
          <a:xfrm>
            <a:off x="1328203" y="1923696"/>
            <a:ext cx="219545" cy="108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9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TW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249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2" grpId="0" animBg="1"/>
      <p:bldP spid="3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30"/>
          <p:cNvSpPr>
            <a:spLocks noChangeArrowheads="1"/>
          </p:cNvSpPr>
          <p:nvPr/>
        </p:nvSpPr>
        <p:spPr bwMode="auto">
          <a:xfrm>
            <a:off x="-14329" y="-30939"/>
            <a:ext cx="9158329" cy="5395558"/>
          </a:xfrm>
          <a:prstGeom prst="rect">
            <a:avLst/>
          </a:prstGeom>
          <a:solidFill>
            <a:srgbClr val="000000">
              <a:alpha val="12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TW" altLang="zh-TW" dirty="0"/>
          </a:p>
        </p:txBody>
      </p:sp>
      <p:sp>
        <p:nvSpPr>
          <p:cNvPr id="4099" name="矩形 58"/>
          <p:cNvSpPr>
            <a:spLocks noChangeArrowheads="1"/>
          </p:cNvSpPr>
          <p:nvPr/>
        </p:nvSpPr>
        <p:spPr bwMode="auto">
          <a:xfrm>
            <a:off x="0" y="5092700"/>
            <a:ext cx="9144000" cy="142875"/>
          </a:xfrm>
          <a:prstGeom prst="rect">
            <a:avLst/>
          </a:prstGeom>
          <a:solidFill>
            <a:srgbClr val="FA4453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16" name="群組 15">
            <a:extLst>
              <a:ext uri="{FF2B5EF4-FFF2-40B4-BE49-F238E27FC236}">
                <a16:creationId xmlns:a16="http://schemas.microsoft.com/office/drawing/2014/main" id="{716130B7-AEE2-414D-98A2-4B209D3520CD}"/>
              </a:ext>
            </a:extLst>
          </p:cNvPr>
          <p:cNvGrpSpPr/>
          <p:nvPr/>
        </p:nvGrpSpPr>
        <p:grpSpPr>
          <a:xfrm>
            <a:off x="-14328" y="-12712"/>
            <a:ext cx="9158329" cy="431406"/>
            <a:chOff x="-14328" y="-10852"/>
            <a:chExt cx="9158329" cy="206404"/>
          </a:xfrm>
        </p:grpSpPr>
        <p:pic>
          <p:nvPicPr>
            <p:cNvPr id="17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1C60CA47-5102-48A8-A6B2-23925C75E7F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-14328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F956C07B-8A20-456A-ACEF-5890716CFB4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2128797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815D1034-BF97-44A1-8C2C-1B398FEB9F9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4271922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7E31EBE9-15C6-478E-B327-8B82D158B8F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6415047" y="-10852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20E808DD-68B9-4C38-974C-4EDA401D2C6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06" b="75648"/>
            <a:stretch/>
          </p:blipFill>
          <p:spPr bwMode="auto">
            <a:xfrm>
              <a:off x="8554767" y="-10852"/>
              <a:ext cx="589234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39F75739-47C6-4E54-B6C8-9D936E84D098}"/>
              </a:ext>
            </a:extLst>
          </p:cNvPr>
          <p:cNvSpPr txBox="1"/>
          <p:nvPr/>
        </p:nvSpPr>
        <p:spPr>
          <a:xfrm>
            <a:off x="429732" y="411570"/>
            <a:ext cx="8714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Step13.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申請人欄位請簽名或蓋章</a:t>
            </a:r>
          </a:p>
        </p:txBody>
      </p:sp>
      <p:sp>
        <p:nvSpPr>
          <p:cNvPr id="27" name="流程图: 合并 53">
            <a:extLst>
              <a:ext uri="{FF2B5EF4-FFF2-40B4-BE49-F238E27FC236}">
                <a16:creationId xmlns:a16="http://schemas.microsoft.com/office/drawing/2014/main" id="{BF2DB63F-B519-4588-A3D1-68E3CB84F627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49732" y="569292"/>
            <a:ext cx="216000" cy="144000"/>
          </a:xfrm>
          <a:prstGeom prst="flowChartMerge">
            <a:avLst/>
          </a:prstGeom>
          <a:solidFill>
            <a:srgbClr val="FA4453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EBE786FE-3A93-47DC-A1FD-27FE35BDA68C}"/>
              </a:ext>
            </a:extLst>
          </p:cNvPr>
          <p:cNvSpPr txBox="1"/>
          <p:nvPr/>
        </p:nvSpPr>
        <p:spPr>
          <a:xfrm>
            <a:off x="4003562" y="1875714"/>
            <a:ext cx="33766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收件窗口：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269875"/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日間部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原資中心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269875"/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進修部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進修推廣處        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269875"/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嘉義分部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學務組                   </a:t>
            </a:r>
          </a:p>
        </p:txBody>
      </p:sp>
      <p:sp>
        <p:nvSpPr>
          <p:cNvPr id="34" name="流程图: 合并 53">
            <a:extLst>
              <a:ext uri="{FF2B5EF4-FFF2-40B4-BE49-F238E27FC236}">
                <a16:creationId xmlns:a16="http://schemas.microsoft.com/office/drawing/2014/main" id="{5AE16BA0-F399-401E-B1A8-2E5CED436781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836081" y="2007363"/>
            <a:ext cx="216000" cy="144000"/>
          </a:xfrm>
          <a:prstGeom prst="flowChartMerge">
            <a:avLst/>
          </a:prstGeom>
          <a:solidFill>
            <a:srgbClr val="92D050"/>
          </a:solidFill>
          <a:ln>
            <a:solidFill>
              <a:srgbClr val="92D050"/>
            </a:solidFill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5" name="群組 4">
            <a:extLst>
              <a:ext uri="{FF2B5EF4-FFF2-40B4-BE49-F238E27FC236}">
                <a16:creationId xmlns:a16="http://schemas.microsoft.com/office/drawing/2014/main" id="{8B9B1C07-97BC-4E89-A619-3A4E63D19085}"/>
              </a:ext>
            </a:extLst>
          </p:cNvPr>
          <p:cNvGrpSpPr/>
          <p:nvPr/>
        </p:nvGrpSpPr>
        <p:grpSpPr>
          <a:xfrm>
            <a:off x="254620" y="858791"/>
            <a:ext cx="2880240" cy="4248354"/>
            <a:chOff x="254620" y="858791"/>
            <a:chExt cx="2880240" cy="4248354"/>
          </a:xfrm>
        </p:grpSpPr>
        <p:pic>
          <p:nvPicPr>
            <p:cNvPr id="30" name="圖片 29">
              <a:extLst>
                <a:ext uri="{FF2B5EF4-FFF2-40B4-BE49-F238E27FC236}">
                  <a16:creationId xmlns:a16="http://schemas.microsoft.com/office/drawing/2014/main" id="{41FB6D11-C83D-4687-A915-75D21041755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7561" t="12348" r="40940" b="5055"/>
            <a:stretch/>
          </p:blipFill>
          <p:spPr>
            <a:xfrm>
              <a:off x="254620" y="858791"/>
              <a:ext cx="2880240" cy="4248354"/>
            </a:xfrm>
            <a:prstGeom prst="rect">
              <a:avLst/>
            </a:prstGeom>
          </p:spPr>
        </p:pic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5F7F75AE-C503-4E5A-A324-C2D4D3D4CFA1}"/>
                </a:ext>
              </a:extLst>
            </p:cNvPr>
            <p:cNvSpPr/>
            <p:nvPr/>
          </p:nvSpPr>
          <p:spPr bwMode="auto">
            <a:xfrm>
              <a:off x="1046634" y="1331363"/>
              <a:ext cx="192344" cy="9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</a:pPr>
              <a:endParaRPr kumimoji="0" lang="zh-TW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id="{42613372-22DE-4124-BCA9-183AF3C2CD8C}"/>
                </a:ext>
              </a:extLst>
            </p:cNvPr>
            <p:cNvSpPr/>
            <p:nvPr/>
          </p:nvSpPr>
          <p:spPr bwMode="auto">
            <a:xfrm>
              <a:off x="2357802" y="1331363"/>
              <a:ext cx="396000" cy="9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</a:pPr>
              <a:endParaRPr kumimoji="0" lang="zh-TW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id="{34FA68C2-45DE-49B1-B796-D53EAC81DBD7}"/>
                </a:ext>
              </a:extLst>
            </p:cNvPr>
            <p:cNvSpPr/>
            <p:nvPr/>
          </p:nvSpPr>
          <p:spPr bwMode="auto">
            <a:xfrm>
              <a:off x="1046634" y="1649065"/>
              <a:ext cx="1221174" cy="9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</a:pPr>
              <a:endParaRPr kumimoji="0" lang="zh-TW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35" name="矩形 34">
              <a:extLst>
                <a:ext uri="{FF2B5EF4-FFF2-40B4-BE49-F238E27FC236}">
                  <a16:creationId xmlns:a16="http://schemas.microsoft.com/office/drawing/2014/main" id="{B6356165-C791-44A6-A60E-597433218E51}"/>
                </a:ext>
              </a:extLst>
            </p:cNvPr>
            <p:cNvSpPr/>
            <p:nvPr/>
          </p:nvSpPr>
          <p:spPr bwMode="auto">
            <a:xfrm>
              <a:off x="2488763" y="1485233"/>
              <a:ext cx="468000" cy="108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</a:pPr>
              <a:endParaRPr kumimoji="0" lang="zh-TW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36" name="矩形 35">
              <a:extLst>
                <a:ext uri="{FF2B5EF4-FFF2-40B4-BE49-F238E27FC236}">
                  <a16:creationId xmlns:a16="http://schemas.microsoft.com/office/drawing/2014/main" id="{BEE64B7E-30F3-4F40-975C-BFE5C9DC8DFD}"/>
                </a:ext>
              </a:extLst>
            </p:cNvPr>
            <p:cNvSpPr/>
            <p:nvPr/>
          </p:nvSpPr>
          <p:spPr bwMode="auto">
            <a:xfrm>
              <a:off x="1028734" y="1784387"/>
              <a:ext cx="573120" cy="77073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</a:pPr>
              <a:endParaRPr kumimoji="0" lang="zh-TW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37" name="矩形 36">
              <a:extLst>
                <a:ext uri="{FF2B5EF4-FFF2-40B4-BE49-F238E27FC236}">
                  <a16:creationId xmlns:a16="http://schemas.microsoft.com/office/drawing/2014/main" id="{BC2BE07F-C167-4C19-AA46-6B5600896AC7}"/>
                </a:ext>
              </a:extLst>
            </p:cNvPr>
            <p:cNvSpPr/>
            <p:nvPr/>
          </p:nvSpPr>
          <p:spPr bwMode="auto">
            <a:xfrm>
              <a:off x="2343953" y="1919983"/>
              <a:ext cx="573120" cy="77073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</a:pPr>
              <a:endParaRPr kumimoji="0" lang="zh-TW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38" name="矩形 37">
              <a:extLst>
                <a:ext uri="{FF2B5EF4-FFF2-40B4-BE49-F238E27FC236}">
                  <a16:creationId xmlns:a16="http://schemas.microsoft.com/office/drawing/2014/main" id="{22C71477-3D5C-488B-A07E-B9D92F4C6C6F}"/>
                </a:ext>
              </a:extLst>
            </p:cNvPr>
            <p:cNvSpPr/>
            <p:nvPr/>
          </p:nvSpPr>
          <p:spPr bwMode="auto">
            <a:xfrm>
              <a:off x="2343953" y="1790939"/>
              <a:ext cx="573120" cy="77073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</a:pPr>
              <a:endParaRPr kumimoji="0" lang="zh-TW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39" name="矩形 38">
              <a:extLst>
                <a:ext uri="{FF2B5EF4-FFF2-40B4-BE49-F238E27FC236}">
                  <a16:creationId xmlns:a16="http://schemas.microsoft.com/office/drawing/2014/main" id="{D64A873A-3A8C-4230-A5B7-9789E7498F3E}"/>
                </a:ext>
              </a:extLst>
            </p:cNvPr>
            <p:cNvSpPr/>
            <p:nvPr/>
          </p:nvSpPr>
          <p:spPr bwMode="auto">
            <a:xfrm>
              <a:off x="1028734" y="1917880"/>
              <a:ext cx="573120" cy="77073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</a:pPr>
              <a:endParaRPr kumimoji="0" lang="zh-TW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40" name="矩形 39">
              <a:extLst>
                <a:ext uri="{FF2B5EF4-FFF2-40B4-BE49-F238E27FC236}">
                  <a16:creationId xmlns:a16="http://schemas.microsoft.com/office/drawing/2014/main" id="{16990A09-7AC0-465F-A26E-A2C6B2254EE2}"/>
                </a:ext>
              </a:extLst>
            </p:cNvPr>
            <p:cNvSpPr/>
            <p:nvPr/>
          </p:nvSpPr>
          <p:spPr bwMode="auto">
            <a:xfrm>
              <a:off x="357732" y="3093322"/>
              <a:ext cx="573120" cy="77073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</a:pPr>
              <a:endParaRPr kumimoji="0" lang="zh-TW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</a:endParaRPr>
            </a:p>
          </p:txBody>
        </p:sp>
      </p:grpSp>
      <p:sp>
        <p:nvSpPr>
          <p:cNvPr id="29" name="矩形 28">
            <a:extLst>
              <a:ext uri="{FF2B5EF4-FFF2-40B4-BE49-F238E27FC236}">
                <a16:creationId xmlns:a16="http://schemas.microsoft.com/office/drawing/2014/main" id="{61DAD4B1-9230-499E-9A28-BD70166B7F08}"/>
              </a:ext>
            </a:extLst>
          </p:cNvPr>
          <p:cNvSpPr/>
          <p:nvPr/>
        </p:nvSpPr>
        <p:spPr bwMode="auto">
          <a:xfrm>
            <a:off x="285732" y="3268900"/>
            <a:ext cx="2774142" cy="724527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TW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6FF86E38-843D-4B4D-9B04-206CE05D93B0}"/>
              </a:ext>
            </a:extLst>
          </p:cNvPr>
          <p:cNvSpPr txBox="1"/>
          <p:nvPr/>
        </p:nvSpPr>
        <p:spPr>
          <a:xfrm>
            <a:off x="4003822" y="3192473"/>
            <a:ext cx="54476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繳件資料：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5475"/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1.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紙本申請表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5475"/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2.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成績單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正本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  <a:p>
            <a:pPr marL="625475"/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3.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個人私章</a:t>
            </a:r>
          </a:p>
        </p:txBody>
      </p:sp>
      <p:sp>
        <p:nvSpPr>
          <p:cNvPr id="42" name="流程图: 合并 53">
            <a:extLst>
              <a:ext uri="{FF2B5EF4-FFF2-40B4-BE49-F238E27FC236}">
                <a16:creationId xmlns:a16="http://schemas.microsoft.com/office/drawing/2014/main" id="{BD59CFC1-DAEE-455D-8F90-41975E774A74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836341" y="3324122"/>
            <a:ext cx="216000" cy="144000"/>
          </a:xfrm>
          <a:prstGeom prst="flowChartMerge">
            <a:avLst/>
          </a:prstGeom>
          <a:solidFill>
            <a:srgbClr val="92D050"/>
          </a:solidFill>
          <a:ln>
            <a:solidFill>
              <a:srgbClr val="92D050"/>
            </a:solidFill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34003CF7-86DD-4D05-95D8-843DD557DCA0}"/>
              </a:ext>
            </a:extLst>
          </p:cNvPr>
          <p:cNvSpPr txBox="1"/>
          <p:nvPr/>
        </p:nvSpPr>
        <p:spPr>
          <a:xfrm>
            <a:off x="3778392" y="1297893"/>
            <a:ext cx="8714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Step14.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備妥文件繳件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3" name="流程图: 合并 53">
            <a:extLst>
              <a:ext uri="{FF2B5EF4-FFF2-40B4-BE49-F238E27FC236}">
                <a16:creationId xmlns:a16="http://schemas.microsoft.com/office/drawing/2014/main" id="{49A01B5F-ECF0-4749-9D96-71E7B029B8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98392" y="1455615"/>
            <a:ext cx="216000" cy="144000"/>
          </a:xfrm>
          <a:prstGeom prst="flowChartMerge">
            <a:avLst/>
          </a:prstGeom>
          <a:solidFill>
            <a:srgbClr val="FA4453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524958AC-6145-45B5-81F3-270159CE0B01}"/>
              </a:ext>
            </a:extLst>
          </p:cNvPr>
          <p:cNvSpPr txBox="1"/>
          <p:nvPr/>
        </p:nvSpPr>
        <p:spPr>
          <a:xfrm>
            <a:off x="7207449" y="1875714"/>
            <a:ext cx="19365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9875"/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269875"/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陳羽柔老師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269875"/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彭婷瑜老師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269875"/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簡珮存老師</a:t>
            </a:r>
          </a:p>
        </p:txBody>
      </p:sp>
    </p:spTree>
    <p:extLst>
      <p:ext uri="{BB962C8B-B14F-4D97-AF65-F5344CB8AC3E}">
        <p14:creationId xmlns:p14="http://schemas.microsoft.com/office/powerpoint/2010/main" val="2240407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4" grpId="0" animBg="1"/>
      <p:bldP spid="42" grpId="0" animBg="1"/>
      <p:bldP spid="4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30"/>
          <p:cNvSpPr>
            <a:spLocks noChangeArrowheads="1"/>
          </p:cNvSpPr>
          <p:nvPr/>
        </p:nvSpPr>
        <p:spPr bwMode="auto">
          <a:xfrm>
            <a:off x="-35500" y="-4731"/>
            <a:ext cx="9158329" cy="5395558"/>
          </a:xfrm>
          <a:prstGeom prst="rect">
            <a:avLst/>
          </a:prstGeom>
          <a:solidFill>
            <a:srgbClr val="000000">
              <a:alpha val="12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lvl="0"/>
            <a:r>
              <a:rPr lang="zh-TW" altLang="en-US" sz="1400" dirty="0">
                <a:solidFill>
                  <a:srgbClr val="000000"/>
                </a:solidFill>
              </a:rPr>
              <a:t>依據原住民族委員會獎助大專校院原住民學生實施要點辦理</a:t>
            </a:r>
            <a:r>
              <a:rPr lang="en-US" altLang="zh-TW" sz="1400" dirty="0">
                <a:solidFill>
                  <a:srgbClr val="000000"/>
                </a:solidFill>
              </a:rPr>
              <a:t>(114</a:t>
            </a:r>
            <a:r>
              <a:rPr lang="zh-TW" altLang="en-US" sz="1400" dirty="0">
                <a:solidFill>
                  <a:srgbClr val="000000"/>
                </a:solidFill>
              </a:rPr>
              <a:t>年</a:t>
            </a:r>
            <a:r>
              <a:rPr lang="en-US" altLang="zh-TW" sz="1400" dirty="0">
                <a:solidFill>
                  <a:srgbClr val="000000"/>
                </a:solidFill>
              </a:rPr>
              <a:t>6</a:t>
            </a:r>
            <a:r>
              <a:rPr lang="zh-TW" altLang="en-US" sz="1400" dirty="0">
                <a:solidFill>
                  <a:srgbClr val="000000"/>
                </a:solidFill>
              </a:rPr>
              <a:t>月</a:t>
            </a:r>
            <a:r>
              <a:rPr lang="en-US" altLang="zh-TW" sz="1400" dirty="0">
                <a:solidFill>
                  <a:srgbClr val="000000"/>
                </a:solidFill>
              </a:rPr>
              <a:t>20</a:t>
            </a:r>
            <a:r>
              <a:rPr lang="zh-TW" altLang="en-US" sz="1400" dirty="0">
                <a:solidFill>
                  <a:srgbClr val="000000"/>
                </a:solidFill>
              </a:rPr>
              <a:t>日修正</a:t>
            </a:r>
            <a:r>
              <a:rPr lang="en-US" altLang="zh-TW" sz="1400" dirty="0">
                <a:solidFill>
                  <a:srgbClr val="000000"/>
                </a:solidFill>
              </a:rPr>
              <a:t>)</a:t>
            </a:r>
          </a:p>
          <a:p>
            <a:pPr lvl="0"/>
            <a:endParaRPr lang="en-US" altLang="zh-TW" sz="1400" dirty="0">
              <a:solidFill>
                <a:srgbClr val="000000"/>
              </a:solidFill>
            </a:endParaRPr>
          </a:p>
          <a:p>
            <a:pPr lvl="0"/>
            <a:r>
              <a:rPr lang="en-US" altLang="zh-TW" sz="1400" dirty="0">
                <a:solidFill>
                  <a:srgbClr val="000000"/>
                </a:solidFill>
              </a:rPr>
              <a:t>►</a:t>
            </a:r>
            <a:r>
              <a:rPr lang="zh-TW" altLang="en-US" sz="1400" b="1" dirty="0">
                <a:solidFill>
                  <a:srgbClr val="FF0000"/>
                </a:solidFill>
              </a:rPr>
              <a:t>獎學金及一般助學金審查方式</a:t>
            </a:r>
            <a:r>
              <a:rPr lang="zh-TW" altLang="en-US" sz="1400" dirty="0">
                <a:solidFill>
                  <a:srgbClr val="000000"/>
                </a:solidFill>
              </a:rPr>
              <a:t>，</a:t>
            </a:r>
            <a:r>
              <a:rPr lang="zh-TW" altLang="en-US" sz="1400" dirty="0"/>
              <a:t>以學生</a:t>
            </a:r>
            <a:r>
              <a:rPr lang="zh-TW" altLang="en-US" sz="1400" b="1" dirty="0">
                <a:solidFill>
                  <a:srgbClr val="0000FF"/>
                </a:solidFill>
              </a:rPr>
              <a:t>前一學期班級排名換算百分比排序擇優核發</a:t>
            </a:r>
            <a:r>
              <a:rPr lang="zh-TW" altLang="en-US" sz="1400" dirty="0"/>
              <a:t>。但一年級上學期學生依原就讀高中三年級上、下學期平均成績排序擇優核發。</a:t>
            </a:r>
            <a:r>
              <a:rPr lang="zh-TW" altLang="en-US" sz="1400" b="1" dirty="0">
                <a:solidFill>
                  <a:srgbClr val="336600"/>
                </a:solidFill>
              </a:rPr>
              <a:t>每學期獲獎分配名額不定，將依公告獲配名額為主</a:t>
            </a:r>
            <a:r>
              <a:rPr lang="zh-TW" altLang="en-US" sz="1400" b="1" dirty="0"/>
              <a:t>。</a:t>
            </a:r>
          </a:p>
          <a:p>
            <a:pPr lvl="0"/>
            <a:endParaRPr lang="zh-TW" altLang="en-US" sz="1400" b="1" dirty="0"/>
          </a:p>
          <a:p>
            <a:pPr lvl="0"/>
            <a:r>
              <a:rPr lang="zh-TW" altLang="en-US" sz="1400" dirty="0"/>
              <a:t>►</a:t>
            </a:r>
            <a:r>
              <a:rPr lang="zh-TW" altLang="en-US" sz="1400" b="1" dirty="0">
                <a:solidFill>
                  <a:srgbClr val="0000FF"/>
                </a:solidFill>
              </a:rPr>
              <a:t>蘭嶼雅美族、低收入戶及中低收入戶學生</a:t>
            </a:r>
            <a:r>
              <a:rPr lang="zh-TW" altLang="en-US" sz="1400" dirty="0"/>
              <a:t>其申請之</a:t>
            </a:r>
            <a:r>
              <a:rPr lang="zh-TW" altLang="en-US" sz="1400" b="1" dirty="0">
                <a:solidFill>
                  <a:srgbClr val="FF0000"/>
                </a:solidFill>
              </a:rPr>
              <a:t>助學金為不占名額，亦無名額限制</a:t>
            </a:r>
            <a:r>
              <a:rPr lang="zh-TW" altLang="en-US" sz="1400" dirty="0"/>
              <a:t>，只要符合申請條件即可申請並獲助學金，免參與排序擇優核發。</a:t>
            </a:r>
          </a:p>
          <a:p>
            <a:pPr lvl="0"/>
            <a:endParaRPr lang="zh-TW" altLang="en-US" sz="1400" dirty="0"/>
          </a:p>
          <a:p>
            <a:pPr lvl="0"/>
            <a:r>
              <a:rPr lang="zh-TW" altLang="en-US" sz="1400" dirty="0"/>
              <a:t>►原民會獎助學金要點並無規定排除其他縣市政府獎助學金，故</a:t>
            </a:r>
            <a:r>
              <a:rPr lang="zh-TW" altLang="en-US" sz="1400" b="1" dirty="0">
                <a:solidFill>
                  <a:srgbClr val="FF0000"/>
                </a:solidFill>
              </a:rPr>
              <a:t>可同時申請</a:t>
            </a:r>
            <a:r>
              <a:rPr lang="zh-TW" altLang="en-US" sz="1400" dirty="0"/>
              <a:t>本獎助學金及其他縣市政府之獎助學金。惟若該縣市政府訂有排除規定「學生於同時降獎時僅能擇一領取」，</a:t>
            </a:r>
            <a:r>
              <a:rPr lang="zh-TW" altLang="en-US" sz="1400" dirty="0">
                <a:solidFill>
                  <a:srgbClr val="0000FF"/>
                </a:solidFill>
              </a:rPr>
              <a:t>為排除疑問請洽該縣市政府承辦單位</a:t>
            </a:r>
            <a:r>
              <a:rPr lang="zh-TW" altLang="en-US" sz="1400" dirty="0"/>
              <a:t>。</a:t>
            </a:r>
          </a:p>
          <a:p>
            <a:pPr lvl="0"/>
            <a:endParaRPr lang="zh-TW" altLang="en-US" sz="1400" dirty="0"/>
          </a:p>
          <a:p>
            <a:pPr lvl="0"/>
            <a:r>
              <a:rPr lang="zh-TW" altLang="en-US" sz="1400" dirty="0"/>
              <a:t>►獲獎學生注意事項：</a:t>
            </a:r>
          </a:p>
          <a:p>
            <a:pPr lvl="0"/>
            <a:endParaRPr lang="zh-TW" altLang="en-US" sz="1400" dirty="0"/>
          </a:p>
          <a:p>
            <a:pPr lvl="0"/>
            <a:r>
              <a:rPr lang="en-US" altLang="zh-TW" sz="1400" dirty="0"/>
              <a:t>1.</a:t>
            </a:r>
            <a:r>
              <a:rPr lang="zh-TW" altLang="en-US" sz="1400" dirty="0"/>
              <a:t>請獲獎者務必線上完成</a:t>
            </a:r>
            <a:r>
              <a:rPr lang="zh-TW" altLang="en-US" sz="1400" b="1" dirty="0">
                <a:solidFill>
                  <a:srgbClr val="FF0000"/>
                </a:solidFill>
              </a:rPr>
              <a:t>得獎確認單</a:t>
            </a:r>
            <a:r>
              <a:rPr lang="en-US" altLang="zh-TW" sz="1400" dirty="0"/>
              <a:t>(</a:t>
            </a:r>
            <a:r>
              <a:rPr lang="zh-TW" altLang="en-US" sz="1400" dirty="0"/>
              <a:t>含獎學金、助學金學生</a:t>
            </a:r>
            <a:r>
              <a:rPr lang="en-US" altLang="zh-TW" sz="1400" dirty="0"/>
              <a:t>)</a:t>
            </a:r>
          </a:p>
          <a:p>
            <a:pPr lvl="0"/>
            <a:endParaRPr lang="en-US" altLang="zh-TW" sz="1400" dirty="0"/>
          </a:p>
          <a:p>
            <a:pPr lvl="0"/>
            <a:r>
              <a:rPr lang="en-US" altLang="zh-TW" sz="1400" dirty="0"/>
              <a:t>2.</a:t>
            </a:r>
            <a:r>
              <a:rPr lang="zh-TW" altLang="en-US" sz="1400" b="1" dirty="0">
                <a:solidFill>
                  <a:srgbClr val="0000FF"/>
                </a:solidFill>
              </a:rPr>
              <a:t>獲助學金者</a:t>
            </a:r>
            <a:r>
              <a:rPr lang="zh-TW" altLang="en-US" sz="1400" dirty="0"/>
              <a:t>請於下學期前完成時數抵免領取助學金，逾期將視同放棄。</a:t>
            </a:r>
          </a:p>
          <a:p>
            <a:pPr lvl="0"/>
            <a:endParaRPr lang="zh-TW" altLang="en-US" sz="1400" dirty="0"/>
          </a:p>
          <a:p>
            <a:pPr lvl="0"/>
            <a:r>
              <a:rPr lang="en-US" altLang="zh-TW" sz="1400" dirty="0"/>
              <a:t>2.</a:t>
            </a:r>
            <a:r>
              <a:rPr lang="zh-TW" altLang="en-US" sz="1400" b="1" dirty="0">
                <a:solidFill>
                  <a:srgbClr val="0000FF"/>
                </a:solidFill>
              </a:rPr>
              <a:t>獲助學金者</a:t>
            </a:r>
            <a:r>
              <a:rPr lang="zh-TW" altLang="en-US" sz="1400" dirty="0"/>
              <a:t>請依原資中心公告之服務時數抵免方案進行。</a:t>
            </a:r>
            <a:endParaRPr kumimoji="0" lang="zh-TW" altLang="zh-TW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099" name="矩形 58"/>
          <p:cNvSpPr>
            <a:spLocks noChangeArrowheads="1"/>
          </p:cNvSpPr>
          <p:nvPr/>
        </p:nvSpPr>
        <p:spPr bwMode="auto">
          <a:xfrm>
            <a:off x="0" y="5092700"/>
            <a:ext cx="9144000" cy="142875"/>
          </a:xfrm>
          <a:prstGeom prst="rect">
            <a:avLst/>
          </a:prstGeom>
          <a:solidFill>
            <a:srgbClr val="FA4453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+mn-cs"/>
              <a:sym typeface="宋体" pitchFamily="2" charset="-122"/>
            </a:endParaRPr>
          </a:p>
        </p:txBody>
      </p:sp>
      <p:grpSp>
        <p:nvGrpSpPr>
          <p:cNvPr id="16" name="群組 15">
            <a:extLst>
              <a:ext uri="{FF2B5EF4-FFF2-40B4-BE49-F238E27FC236}">
                <a16:creationId xmlns:a16="http://schemas.microsoft.com/office/drawing/2014/main" id="{716130B7-AEE2-414D-98A2-4B209D3520CD}"/>
              </a:ext>
            </a:extLst>
          </p:cNvPr>
          <p:cNvGrpSpPr/>
          <p:nvPr/>
        </p:nvGrpSpPr>
        <p:grpSpPr>
          <a:xfrm>
            <a:off x="-14328" y="-12712"/>
            <a:ext cx="9158329" cy="431406"/>
            <a:chOff x="-14328" y="-10852"/>
            <a:chExt cx="9158329" cy="206404"/>
          </a:xfrm>
        </p:grpSpPr>
        <p:pic>
          <p:nvPicPr>
            <p:cNvPr id="17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1C60CA47-5102-48A8-A6B2-23925C75E7F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-14328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F956C07B-8A20-456A-ACEF-5890716CFB4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2128797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815D1034-BF97-44A1-8C2C-1B398FEB9F9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4271922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7E31EBE9-15C6-478E-B327-8B82D158B8F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6415047" y="-10852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20E808DD-68B9-4C38-974C-4EDA401D2C6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06" b="75648"/>
            <a:stretch/>
          </p:blipFill>
          <p:spPr bwMode="auto">
            <a:xfrm>
              <a:off x="8554767" y="-10852"/>
              <a:ext cx="589234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01552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矩形 1"/>
          <p:cNvSpPr>
            <a:spLocks noChangeArrowheads="1"/>
          </p:cNvSpPr>
          <p:nvPr/>
        </p:nvSpPr>
        <p:spPr bwMode="auto">
          <a:xfrm>
            <a:off x="0" y="-15626"/>
            <a:ext cx="9144000" cy="1939322"/>
          </a:xfrm>
          <a:prstGeom prst="rect">
            <a:avLst/>
          </a:prstGeom>
          <a:solidFill>
            <a:srgbClr val="FA4453"/>
          </a:solidFill>
          <a:ln w="12700" cap="flat" cmpd="sng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76" name="直接连接符 16"/>
          <p:cNvSpPr>
            <a:spLocks noChangeShapeType="1"/>
          </p:cNvSpPr>
          <p:nvPr/>
        </p:nvSpPr>
        <p:spPr bwMode="auto">
          <a:xfrm flipH="1">
            <a:off x="2169489" y="-441922"/>
            <a:ext cx="424232" cy="1"/>
          </a:xfrm>
          <a:prstGeom prst="line">
            <a:avLst/>
          </a:prstGeom>
          <a:noFill/>
          <a:ln w="12700" cap="flat" cmpd="sng">
            <a:solidFill>
              <a:schemeClr val="bg1"/>
            </a:solidFill>
            <a:prstDash val="sysDash"/>
            <a:bevel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87" name="TextBox 53"/>
          <p:cNvSpPr>
            <a:spLocks noChangeArrowheads="1"/>
          </p:cNvSpPr>
          <p:nvPr/>
        </p:nvSpPr>
        <p:spPr bwMode="auto">
          <a:xfrm>
            <a:off x="0" y="516651"/>
            <a:ext cx="9144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TW" altLang="en-US" sz="4800" dirty="0">
                <a:solidFill>
                  <a:schemeClr val="bg1"/>
                </a:solidFill>
                <a:latin typeface="方正小标宋简体" pitchFamily="2" charset="-122"/>
                <a:ea typeface="方正小标宋简体" pitchFamily="2" charset="-122"/>
                <a:sym typeface="方正小标宋简体" pitchFamily="2" charset="-122"/>
              </a:rPr>
              <a:t>如有疑問，歡迎詢問原資中心</a:t>
            </a:r>
            <a:endParaRPr lang="zh-CN" altLang="en-US" sz="4800" dirty="0">
              <a:solidFill>
                <a:schemeClr val="bg1"/>
              </a:solidFill>
              <a:latin typeface="方正小标宋简体" pitchFamily="2" charset="-122"/>
              <a:ea typeface="方正小标宋简体" pitchFamily="2" charset="-122"/>
              <a:sym typeface="方正小标宋简体" pitchFamily="2" charset="-122"/>
            </a:endParaRPr>
          </a:p>
        </p:txBody>
      </p:sp>
      <p:sp>
        <p:nvSpPr>
          <p:cNvPr id="17" name="直接连接符 16"/>
          <p:cNvSpPr>
            <a:spLocks noChangeShapeType="1"/>
          </p:cNvSpPr>
          <p:nvPr/>
        </p:nvSpPr>
        <p:spPr bwMode="auto">
          <a:xfrm flipH="1">
            <a:off x="9039407" y="-441924"/>
            <a:ext cx="424232" cy="1"/>
          </a:xfrm>
          <a:prstGeom prst="line">
            <a:avLst/>
          </a:prstGeom>
          <a:noFill/>
          <a:ln w="12700" cap="flat" cmpd="sng">
            <a:solidFill>
              <a:schemeClr val="bg1"/>
            </a:solidFill>
            <a:prstDash val="sysDash"/>
            <a:bevel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533" y="2133912"/>
            <a:ext cx="1529400" cy="2571750"/>
          </a:xfrm>
          <a:prstGeom prst="rect">
            <a:avLst/>
          </a:prstGeom>
        </p:spPr>
      </p:pic>
      <p:pic>
        <p:nvPicPr>
          <p:cNvPr id="4" name="圖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511" y="2085398"/>
            <a:ext cx="1496465" cy="2571750"/>
          </a:xfrm>
          <a:prstGeom prst="rect">
            <a:avLst/>
          </a:prstGeom>
        </p:spPr>
      </p:pic>
      <p:pic>
        <p:nvPicPr>
          <p:cNvPr id="6" name="圖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4725" y="2153370"/>
            <a:ext cx="1565687" cy="2571750"/>
          </a:xfrm>
          <a:prstGeom prst="rect">
            <a:avLst/>
          </a:prstGeom>
        </p:spPr>
      </p:pic>
      <p:pic>
        <p:nvPicPr>
          <p:cNvPr id="6146" name="Picture 2" descr="C:\Users\user\Desktop\新增資料夾111\鄒族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6563" y="2085398"/>
            <a:ext cx="1291392" cy="2620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user\Desktop\新增資料夾111\魯凱族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8882" y="2153063"/>
            <a:ext cx="1375495" cy="2560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72384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30"/>
          <p:cNvSpPr>
            <a:spLocks noChangeArrowheads="1"/>
          </p:cNvSpPr>
          <p:nvPr/>
        </p:nvSpPr>
        <p:spPr bwMode="auto">
          <a:xfrm>
            <a:off x="27264" y="-30939"/>
            <a:ext cx="9144000" cy="5395558"/>
          </a:xfrm>
          <a:prstGeom prst="rect">
            <a:avLst/>
          </a:prstGeom>
          <a:solidFill>
            <a:srgbClr val="000000">
              <a:alpha val="12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TW" altLang="zh-TW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4099" name="矩形 58"/>
          <p:cNvSpPr>
            <a:spLocks noChangeArrowheads="1"/>
          </p:cNvSpPr>
          <p:nvPr/>
        </p:nvSpPr>
        <p:spPr bwMode="auto">
          <a:xfrm>
            <a:off x="0" y="5092700"/>
            <a:ext cx="9144000" cy="142875"/>
          </a:xfrm>
          <a:prstGeom prst="rect">
            <a:avLst/>
          </a:prstGeom>
          <a:solidFill>
            <a:srgbClr val="FA4453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+mn-cs"/>
              <a:sym typeface="宋体" pitchFamily="2" charset="-122"/>
            </a:endParaRPr>
          </a:p>
        </p:txBody>
      </p:sp>
      <p:grpSp>
        <p:nvGrpSpPr>
          <p:cNvPr id="16" name="群組 15">
            <a:extLst>
              <a:ext uri="{FF2B5EF4-FFF2-40B4-BE49-F238E27FC236}">
                <a16:creationId xmlns:a16="http://schemas.microsoft.com/office/drawing/2014/main" id="{716130B7-AEE2-414D-98A2-4B209D3520CD}"/>
              </a:ext>
            </a:extLst>
          </p:cNvPr>
          <p:cNvGrpSpPr/>
          <p:nvPr/>
        </p:nvGrpSpPr>
        <p:grpSpPr>
          <a:xfrm>
            <a:off x="-14328" y="-12712"/>
            <a:ext cx="9158329" cy="431406"/>
            <a:chOff x="-14328" y="-10852"/>
            <a:chExt cx="9158329" cy="206404"/>
          </a:xfrm>
        </p:grpSpPr>
        <p:pic>
          <p:nvPicPr>
            <p:cNvPr id="17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1C60CA47-5102-48A8-A6B2-23925C75E7F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-14328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F956C07B-8A20-456A-ACEF-5890716CFB4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2128797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815D1034-BF97-44A1-8C2C-1B398FEB9F9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4271922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7E31EBE9-15C6-478E-B327-8B82D158B8F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6415047" y="-10852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20E808DD-68B9-4C38-974C-4EDA401D2C6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06" b="75648"/>
            <a:stretch/>
          </p:blipFill>
          <p:spPr bwMode="auto">
            <a:xfrm>
              <a:off x="8554767" y="-10852"/>
              <a:ext cx="589234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Control 1">
            <a:extLst>
              <a:ext uri="{FF2B5EF4-FFF2-40B4-BE49-F238E27FC236}">
                <a16:creationId xmlns:a16="http://schemas.microsoft.com/office/drawing/2014/main" id="{12BA2745-6ECA-472F-AF01-40D0FBE056B5}"/>
              </a:ext>
            </a:extLst>
          </p:cNvPr>
          <p:cNvSpPr>
            <a:spLocks noChangeArrowheads="1" noChangeShapeType="1"/>
          </p:cNvSpPr>
          <p:nvPr/>
        </p:nvSpPr>
        <p:spPr bwMode="auto">
          <a:xfrm>
            <a:off x="3376613" y="2679700"/>
            <a:ext cx="4691062" cy="5251450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34" name="流程图: 合并 53">
            <a:extLst>
              <a:ext uri="{FF2B5EF4-FFF2-40B4-BE49-F238E27FC236}">
                <a16:creationId xmlns:a16="http://schemas.microsoft.com/office/drawing/2014/main" id="{321CC303-522A-45F6-B5BD-6E11501CD672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49732" y="569292"/>
            <a:ext cx="216000" cy="144000"/>
          </a:xfrm>
          <a:prstGeom prst="flowChartMerge">
            <a:avLst/>
          </a:prstGeom>
          <a:solidFill>
            <a:srgbClr val="FA4453"/>
          </a:solidFill>
          <a:ln>
            <a:noFill/>
          </a:ln>
          <a:ex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+mn-cs"/>
              <a:sym typeface="宋体" pitchFamily="2" charset="-122"/>
            </a:endParaRPr>
          </a:p>
        </p:txBody>
      </p:sp>
      <p:sp>
        <p:nvSpPr>
          <p:cNvPr id="36" name="流程图: 合并 53">
            <a:extLst>
              <a:ext uri="{FF2B5EF4-FFF2-40B4-BE49-F238E27FC236}">
                <a16:creationId xmlns:a16="http://schemas.microsoft.com/office/drawing/2014/main" id="{C44D9372-665E-4B98-A085-EEF861522895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49732" y="2028621"/>
            <a:ext cx="216000" cy="144000"/>
          </a:xfrm>
          <a:prstGeom prst="flowChartMerge">
            <a:avLst/>
          </a:prstGeom>
          <a:solidFill>
            <a:srgbClr val="FA4453"/>
          </a:solidFill>
          <a:ln>
            <a:noFill/>
          </a:ln>
          <a:ex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+mn-cs"/>
              <a:sym typeface="宋体" pitchFamily="2" charset="-122"/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3ECFADE3-BBC3-4845-A973-B82BD659D989}"/>
              </a:ext>
            </a:extLst>
          </p:cNvPr>
          <p:cNvSpPr txBox="1"/>
          <p:nvPr/>
        </p:nvSpPr>
        <p:spPr>
          <a:xfrm>
            <a:off x="442967" y="3250146"/>
            <a:ext cx="87142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繳件窗口：日間部</a:t>
            </a:r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-</a:t>
            </a: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原資中心</a:t>
            </a:r>
            <a:endParaRPr kumimoji="0" lang="en-US" altLang="zh-TW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                    進修部</a:t>
            </a:r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-</a:t>
            </a: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進修推廣處 </a:t>
            </a:r>
            <a:endParaRPr kumimoji="0" lang="en-US" altLang="zh-TW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152400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嘉義分部</a:t>
            </a:r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-</a:t>
            </a: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學務組</a:t>
            </a:r>
          </a:p>
        </p:txBody>
      </p:sp>
      <p:sp>
        <p:nvSpPr>
          <p:cNvPr id="18" name="流程图: 合并 53">
            <a:extLst>
              <a:ext uri="{FF2B5EF4-FFF2-40B4-BE49-F238E27FC236}">
                <a16:creationId xmlns:a16="http://schemas.microsoft.com/office/drawing/2014/main" id="{42A3CEA1-D0B2-40CC-8F02-D5C2FD803C6B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138057" y="4716011"/>
            <a:ext cx="216000" cy="144000"/>
          </a:xfrm>
          <a:prstGeom prst="flowChartMerge">
            <a:avLst/>
          </a:prstGeom>
          <a:solidFill>
            <a:srgbClr val="FA4453"/>
          </a:solidFill>
          <a:ln>
            <a:noFill/>
          </a:ln>
          <a:ex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+mn-cs"/>
              <a:sym typeface="宋体" pitchFamily="2" charset="-122"/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8DA7728D-FD9B-48AB-92C5-C68F3883F2FC}"/>
              </a:ext>
            </a:extLst>
          </p:cNvPr>
          <p:cNvSpPr txBox="1"/>
          <p:nvPr/>
        </p:nvSpPr>
        <p:spPr>
          <a:xfrm>
            <a:off x="4318057" y="4558289"/>
            <a:ext cx="4286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詳細申請資格請自行上網查閱</a:t>
            </a:r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8AB95E9F-75BD-4933-B3E5-5ADCD8344F6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3908" y="4498288"/>
            <a:ext cx="579444" cy="579444"/>
          </a:xfrm>
          <a:prstGeom prst="rect">
            <a:avLst/>
          </a:prstGeom>
        </p:spPr>
      </p:pic>
      <p:sp>
        <p:nvSpPr>
          <p:cNvPr id="23" name="文字方塊 22">
            <a:extLst>
              <a:ext uri="{FF2B5EF4-FFF2-40B4-BE49-F238E27FC236}">
                <a16:creationId xmlns:a16="http://schemas.microsoft.com/office/drawing/2014/main" id="{27528EBA-871F-4F5B-8505-53ACBE7D4401}"/>
              </a:ext>
            </a:extLst>
          </p:cNvPr>
          <p:cNvSpPr txBox="1"/>
          <p:nvPr/>
        </p:nvSpPr>
        <p:spPr>
          <a:xfrm>
            <a:off x="467658" y="487874"/>
            <a:ext cx="871426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TW" altLang="en-US" sz="160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申請資格</a:t>
            </a:r>
          </a:p>
          <a:p>
            <a:pPr lvl="0"/>
            <a:r>
              <a:rPr lang="zh-TW" altLang="en-US" sz="160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本校具原住民族學生。</a:t>
            </a:r>
          </a:p>
          <a:p>
            <a:pPr lvl="0"/>
            <a:r>
              <a:rPr lang="zh-TW" altLang="en-US" sz="160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不包含以下身分：延畢</a:t>
            </a:r>
            <a:r>
              <a:rPr lang="en-US" altLang="zh-TW" sz="160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60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修</a:t>
            </a:r>
            <a:r>
              <a:rPr lang="en-US" altLang="zh-TW" sz="160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160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生、五專前三年、研究所、在職專班、推廣教育課程、附設進修學校、學士後多元專長培力課程、附設空中進修學院或空中大學學生。</a:t>
            </a:r>
          </a:p>
          <a:p>
            <a:pPr lvl="0"/>
            <a:r>
              <a:rPr lang="zh-TW" altLang="en-US" sz="160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不得同時享有政府公費待遇或學雜費及食宿費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由學校全額負擔</a:t>
            </a:r>
            <a:r>
              <a:rPr lang="zh-TW" altLang="en-US" sz="160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160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endParaRPr lang="en-US" altLang="zh-TW" sz="160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/>
            <a:r>
              <a:rPr lang="zh-TW" altLang="en-US" sz="160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名額分配原則</a:t>
            </a:r>
          </a:p>
          <a:p>
            <a:pPr lvl="0"/>
            <a:r>
              <a:rPr lang="zh-TW" altLang="en-US" sz="160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各校進修部名額以獲配名額 四分之一為限。</a:t>
            </a:r>
          </a:p>
          <a:p>
            <a:pPr lvl="0"/>
            <a:r>
              <a:rPr lang="zh-TW" altLang="en-US" sz="160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一年級上學期學生名額應占全校 四分之一。</a:t>
            </a:r>
          </a:p>
          <a:p>
            <a:pPr lvl="0"/>
            <a:r>
              <a:rPr lang="zh-TW" altLang="en-US" sz="160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設籍臺東縣蘭嶼鄉具雅美族身分學生 不占一般助學金名額。</a:t>
            </a:r>
            <a:endParaRPr kumimoji="0" lang="en-US" altLang="zh-TW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CF34A40B-DCDA-4C34-ACC3-4E0BD2B38DC1}"/>
              </a:ext>
            </a:extLst>
          </p:cNvPr>
          <p:cNvSpPr txBox="1"/>
          <p:nvPr/>
        </p:nvSpPr>
        <p:spPr>
          <a:xfrm>
            <a:off x="5156535" y="3250146"/>
            <a:ext cx="29253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陳羽柔老師 </a:t>
            </a:r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#1133</a:t>
            </a: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彭婷瑜老師 </a:t>
            </a:r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#5606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TW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簡珮存老師 </a:t>
            </a:r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#6302</a:t>
            </a:r>
            <a:endParaRPr kumimoji="0" lang="zh-TW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1762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6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30"/>
          <p:cNvSpPr>
            <a:spLocks noChangeArrowheads="1"/>
          </p:cNvSpPr>
          <p:nvPr/>
        </p:nvSpPr>
        <p:spPr bwMode="auto">
          <a:xfrm>
            <a:off x="-14328" y="-30939"/>
            <a:ext cx="9144000" cy="5395558"/>
          </a:xfrm>
          <a:prstGeom prst="rect">
            <a:avLst/>
          </a:prstGeom>
          <a:solidFill>
            <a:srgbClr val="000000">
              <a:alpha val="12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TW" altLang="zh-TW" dirty="0"/>
          </a:p>
        </p:txBody>
      </p:sp>
      <p:sp>
        <p:nvSpPr>
          <p:cNvPr id="4099" name="矩形 58"/>
          <p:cNvSpPr>
            <a:spLocks noChangeArrowheads="1"/>
          </p:cNvSpPr>
          <p:nvPr/>
        </p:nvSpPr>
        <p:spPr bwMode="auto">
          <a:xfrm>
            <a:off x="0" y="5092700"/>
            <a:ext cx="9144000" cy="142875"/>
          </a:xfrm>
          <a:prstGeom prst="rect">
            <a:avLst/>
          </a:prstGeom>
          <a:solidFill>
            <a:srgbClr val="FA4453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16" name="群組 15">
            <a:extLst>
              <a:ext uri="{FF2B5EF4-FFF2-40B4-BE49-F238E27FC236}">
                <a16:creationId xmlns:a16="http://schemas.microsoft.com/office/drawing/2014/main" id="{716130B7-AEE2-414D-98A2-4B209D3520CD}"/>
              </a:ext>
            </a:extLst>
          </p:cNvPr>
          <p:cNvGrpSpPr/>
          <p:nvPr/>
        </p:nvGrpSpPr>
        <p:grpSpPr>
          <a:xfrm>
            <a:off x="-14328" y="-12712"/>
            <a:ext cx="9158329" cy="431406"/>
            <a:chOff x="-14328" y="-10852"/>
            <a:chExt cx="9158329" cy="206404"/>
          </a:xfrm>
        </p:grpSpPr>
        <p:pic>
          <p:nvPicPr>
            <p:cNvPr id="17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1C60CA47-5102-48A8-A6B2-23925C75E7F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-14328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F956C07B-8A20-456A-ACEF-5890716CFB4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2128797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815D1034-BF97-44A1-8C2C-1B398FEB9F9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4271922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7E31EBE9-15C6-478E-B327-8B82D158B8F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6415047" y="-10852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20E808DD-68B9-4C38-974C-4EDA401D2C6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06" b="75648"/>
            <a:stretch/>
          </p:blipFill>
          <p:spPr bwMode="auto">
            <a:xfrm>
              <a:off x="8554767" y="-10852"/>
              <a:ext cx="589234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9" name="表格 8">
            <a:extLst>
              <a:ext uri="{FF2B5EF4-FFF2-40B4-BE49-F238E27FC236}">
                <a16:creationId xmlns:a16="http://schemas.microsoft.com/office/drawing/2014/main" id="{91F452FC-A0F0-4B71-999B-5B8A1A81BD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1127664"/>
              </p:ext>
            </p:extLst>
          </p:nvPr>
        </p:nvGraphicFramePr>
        <p:xfrm>
          <a:off x="158158" y="2553811"/>
          <a:ext cx="8799027" cy="1912790"/>
        </p:xfrm>
        <a:graphic>
          <a:graphicData uri="http://schemas.openxmlformats.org/drawingml/2006/table">
            <a:tbl>
              <a:tblPr/>
              <a:tblGrid>
                <a:gridCol w="2757704">
                  <a:extLst>
                    <a:ext uri="{9D8B030D-6E8A-4147-A177-3AD203B41FA5}">
                      <a16:colId xmlns:a16="http://schemas.microsoft.com/office/drawing/2014/main" val="3982240723"/>
                    </a:ext>
                  </a:extLst>
                </a:gridCol>
                <a:gridCol w="2232186">
                  <a:extLst>
                    <a:ext uri="{9D8B030D-6E8A-4147-A177-3AD203B41FA5}">
                      <a16:colId xmlns:a16="http://schemas.microsoft.com/office/drawing/2014/main" val="404674870"/>
                    </a:ext>
                  </a:extLst>
                </a:gridCol>
                <a:gridCol w="3809137">
                  <a:extLst>
                    <a:ext uri="{9D8B030D-6E8A-4147-A177-3AD203B41FA5}">
                      <a16:colId xmlns:a16="http://schemas.microsoft.com/office/drawing/2014/main" val="3511945267"/>
                    </a:ext>
                  </a:extLst>
                </a:gridCol>
              </a:tblGrid>
              <a:tr h="107784"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altLang="en-US" sz="2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申請項目與條件</a:t>
                      </a:r>
                    </a:p>
                  </a:txBody>
                  <a:tcPr marL="23639" marR="23639" marT="23639" marB="23639" anchor="ctr">
                    <a:lnL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CC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altLang="en-US" sz="2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金額</a:t>
                      </a:r>
                    </a:p>
                  </a:txBody>
                  <a:tcPr marL="23639" marR="23639" marT="23639" marB="23639" anchor="ctr">
                    <a:lnL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2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責任義務</a:t>
                      </a:r>
                    </a:p>
                  </a:txBody>
                  <a:tcPr marL="23639" marR="23639" marT="23639" marB="23639" anchor="ctr">
                    <a:lnL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6074303"/>
                  </a:ext>
                </a:extLst>
              </a:tr>
              <a:tr h="215838">
                <a:tc>
                  <a:txBody>
                    <a:bodyPr/>
                    <a:lstStyle/>
                    <a:p>
                      <a:pPr marL="111671" marR="0" indent="-111671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altLang="en-US" sz="2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獎學金</a:t>
                      </a:r>
                    </a:p>
                  </a:txBody>
                  <a:tcPr marL="23639" marR="23639" marT="23639" marB="23639" anchor="ctr">
                    <a:lnL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TW" sz="2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32,000</a:t>
                      </a:r>
                      <a:r>
                        <a:rPr lang="zh-TW" altLang="en-US" sz="2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元</a:t>
                      </a:r>
                      <a:r>
                        <a:rPr lang="en-US" altLang="zh-TW" sz="2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sz="2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學期</a:t>
                      </a:r>
                    </a:p>
                  </a:txBody>
                  <a:tcPr marL="23639" marR="23639" marT="23639" marB="23639" anchor="ctr">
                    <a:lnL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22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-</a:t>
                      </a:r>
                      <a:endParaRPr lang="zh-TW" altLang="en-US" sz="2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23639" marR="23639" marT="23639" marB="23639" anchor="ctr">
                    <a:lnL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8300738"/>
                  </a:ext>
                </a:extLst>
              </a:tr>
              <a:tr h="193310">
                <a:tc>
                  <a:txBody>
                    <a:bodyPr/>
                    <a:lstStyle/>
                    <a:p>
                      <a:pPr marL="111671" marR="0" indent="-111671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altLang="en-US" sz="2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一般助學金</a:t>
                      </a:r>
                    </a:p>
                  </a:txBody>
                  <a:tcPr marL="23639" marR="23639" marT="23639" marB="23639" anchor="ctr">
                    <a:lnL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20,000</a:t>
                      </a:r>
                      <a:r>
                        <a:rPr lang="zh-TW" altLang="en-US" sz="2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元</a:t>
                      </a:r>
                      <a:r>
                        <a:rPr lang="en-US" altLang="zh-TW" sz="2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sz="2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學期</a:t>
                      </a:r>
                    </a:p>
                  </a:txBody>
                  <a:tcPr marL="23639" marR="23639" marT="23639" marB="23639" anchor="ctr">
                    <a:lnL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2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校內服務</a:t>
                      </a:r>
                      <a:r>
                        <a:rPr lang="en-US" altLang="zh-TW" sz="22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24</a:t>
                      </a:r>
                      <a:r>
                        <a:rPr lang="zh-TW" altLang="en-US" sz="22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小時</a:t>
                      </a:r>
                    </a:p>
                  </a:txBody>
                  <a:tcPr marL="23639" marR="23639" marT="23639" marB="23639" anchor="ctr">
                    <a:lnL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852963"/>
                  </a:ext>
                </a:extLst>
              </a:tr>
              <a:tr h="170782">
                <a:tc>
                  <a:txBody>
                    <a:bodyPr/>
                    <a:lstStyle/>
                    <a:p>
                      <a:pPr marL="111671" marR="0" lvl="0" indent="-111671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中低收入戶助學金</a:t>
                      </a:r>
                    </a:p>
                  </a:txBody>
                  <a:tcPr marL="23639" marR="23639" marT="23639" marB="23639" anchor="ctr">
                    <a:lnL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20,000</a:t>
                      </a:r>
                      <a:r>
                        <a:rPr lang="zh-TW" altLang="en-US" sz="2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元</a:t>
                      </a:r>
                      <a:r>
                        <a:rPr lang="en-US" altLang="zh-TW" sz="2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sz="2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學期</a:t>
                      </a:r>
                    </a:p>
                  </a:txBody>
                  <a:tcPr marL="23639" marR="23639" marT="23639" marB="23639" anchor="ctr">
                    <a:lnL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2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23639" marR="23639" marT="23639" marB="23639" anchor="ctr">
                    <a:lnL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269383"/>
                  </a:ext>
                </a:extLst>
              </a:tr>
              <a:tr h="148254">
                <a:tc>
                  <a:txBody>
                    <a:bodyPr/>
                    <a:lstStyle/>
                    <a:p>
                      <a:pPr marL="111671" marR="0" indent="-111671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altLang="en-US" sz="2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低收入戶助學金</a:t>
                      </a:r>
                    </a:p>
                  </a:txBody>
                  <a:tcPr marL="23639" marR="23639" marT="23639" marB="23639" anchor="ctr">
                    <a:lnL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TW" sz="2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30,000</a:t>
                      </a:r>
                      <a:r>
                        <a:rPr lang="zh-TW" altLang="en-US" sz="2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元</a:t>
                      </a:r>
                      <a:r>
                        <a:rPr lang="en-US" altLang="zh-TW" sz="2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sz="22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學期</a:t>
                      </a:r>
                    </a:p>
                  </a:txBody>
                  <a:tcPr marL="23639" marR="23639" marT="23639" marB="23639" anchor="ctr">
                    <a:lnL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2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23639" marR="23639" marT="23639" marB="23639" anchor="ctr">
                    <a:lnL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2157631"/>
                  </a:ext>
                </a:extLst>
              </a:tr>
            </a:tbl>
          </a:graphicData>
        </a:graphic>
      </p:graphicFrame>
      <p:sp>
        <p:nvSpPr>
          <p:cNvPr id="10" name="Control 1">
            <a:extLst>
              <a:ext uri="{FF2B5EF4-FFF2-40B4-BE49-F238E27FC236}">
                <a16:creationId xmlns:a16="http://schemas.microsoft.com/office/drawing/2014/main" id="{12BA2745-6ECA-472F-AF01-40D0FBE056B5}"/>
              </a:ext>
            </a:extLst>
          </p:cNvPr>
          <p:cNvSpPr>
            <a:spLocks noChangeArrowheads="1" noChangeShapeType="1"/>
          </p:cNvSpPr>
          <p:nvPr/>
        </p:nvSpPr>
        <p:spPr bwMode="auto">
          <a:xfrm>
            <a:off x="3376613" y="2679700"/>
            <a:ext cx="4691062" cy="5251450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34" name="流程图: 合并 53">
            <a:extLst>
              <a:ext uri="{FF2B5EF4-FFF2-40B4-BE49-F238E27FC236}">
                <a16:creationId xmlns:a16="http://schemas.microsoft.com/office/drawing/2014/main" id="{321CC303-522A-45F6-B5BD-6E11501CD672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49732" y="569292"/>
            <a:ext cx="216000" cy="144000"/>
          </a:xfrm>
          <a:prstGeom prst="flowChartMerge">
            <a:avLst/>
          </a:prstGeom>
          <a:solidFill>
            <a:srgbClr val="FA4453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6" name="流程图: 合并 53">
            <a:extLst>
              <a:ext uri="{FF2B5EF4-FFF2-40B4-BE49-F238E27FC236}">
                <a16:creationId xmlns:a16="http://schemas.microsoft.com/office/drawing/2014/main" id="{C44D9372-665E-4B98-A085-EEF861522895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49732" y="1487197"/>
            <a:ext cx="216000" cy="144000"/>
          </a:xfrm>
          <a:prstGeom prst="flowChartMerge">
            <a:avLst/>
          </a:prstGeom>
          <a:solidFill>
            <a:srgbClr val="FA4453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3ECFADE3-BBC3-4845-A973-B82BD659D989}"/>
              </a:ext>
            </a:extLst>
          </p:cNvPr>
          <p:cNvSpPr txBox="1"/>
          <p:nvPr/>
        </p:nvSpPr>
        <p:spPr>
          <a:xfrm>
            <a:off x="429732" y="1329475"/>
            <a:ext cx="87142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繳件窗口：日間部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原資中心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          進修部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進修推廣處 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524000"/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嘉義分部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學務組</a:t>
            </a:r>
          </a:p>
        </p:txBody>
      </p:sp>
      <p:sp>
        <p:nvSpPr>
          <p:cNvPr id="18" name="流程图: 合并 53">
            <a:extLst>
              <a:ext uri="{FF2B5EF4-FFF2-40B4-BE49-F238E27FC236}">
                <a16:creationId xmlns:a16="http://schemas.microsoft.com/office/drawing/2014/main" id="{42A3CEA1-D0B2-40CC-8F02-D5C2FD803C6B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138057" y="4716011"/>
            <a:ext cx="216000" cy="144000"/>
          </a:xfrm>
          <a:prstGeom prst="flowChartMerge">
            <a:avLst/>
          </a:prstGeom>
          <a:solidFill>
            <a:srgbClr val="FA4453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8DA7728D-FD9B-48AB-92C5-C68F3883F2FC}"/>
              </a:ext>
            </a:extLst>
          </p:cNvPr>
          <p:cNvSpPr txBox="1"/>
          <p:nvPr/>
        </p:nvSpPr>
        <p:spPr>
          <a:xfrm>
            <a:off x="4318057" y="4558289"/>
            <a:ext cx="4286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詳細申請資格請自行上網查閱</a:t>
            </a:r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8AB95E9F-75BD-4933-B3E5-5ADCD8344F6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3908" y="4498288"/>
            <a:ext cx="579444" cy="579444"/>
          </a:xfrm>
          <a:prstGeom prst="rect">
            <a:avLst/>
          </a:prstGeom>
        </p:spPr>
      </p:pic>
      <p:sp>
        <p:nvSpPr>
          <p:cNvPr id="23" name="文字方塊 22">
            <a:extLst>
              <a:ext uri="{FF2B5EF4-FFF2-40B4-BE49-F238E27FC236}">
                <a16:creationId xmlns:a16="http://schemas.microsoft.com/office/drawing/2014/main" id="{27528EBA-871F-4F5B-8505-53ACBE7D4401}"/>
              </a:ext>
            </a:extLst>
          </p:cNvPr>
          <p:cNvSpPr txBox="1"/>
          <p:nvPr/>
        </p:nvSpPr>
        <p:spPr>
          <a:xfrm>
            <a:off x="429732" y="425425"/>
            <a:ext cx="87142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申請時間：線上申請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115/4/9(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四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23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點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59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分止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524000"/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紙本繳件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115/4/13(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中午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14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點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10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分前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CF34A40B-DCDA-4C34-ACC3-4E0BD2B38DC1}"/>
              </a:ext>
            </a:extLst>
          </p:cNvPr>
          <p:cNvSpPr txBox="1"/>
          <p:nvPr/>
        </p:nvSpPr>
        <p:spPr>
          <a:xfrm>
            <a:off x="5690662" y="1327989"/>
            <a:ext cx="29253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陳羽柔老師 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#1133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彭婷瑜老師 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#5606</a:t>
            </a:r>
          </a:p>
          <a:p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簡珮存老師 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#6302</a:t>
            </a:r>
            <a:endParaRPr lang="zh-TW" altLang="en-US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67926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6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30"/>
          <p:cNvSpPr>
            <a:spLocks noChangeArrowheads="1"/>
          </p:cNvSpPr>
          <p:nvPr/>
        </p:nvSpPr>
        <p:spPr bwMode="auto">
          <a:xfrm>
            <a:off x="-14328" y="-30939"/>
            <a:ext cx="9144000" cy="5395558"/>
          </a:xfrm>
          <a:prstGeom prst="rect">
            <a:avLst/>
          </a:prstGeom>
          <a:solidFill>
            <a:srgbClr val="000000">
              <a:alpha val="12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TW" altLang="zh-TW" dirty="0"/>
          </a:p>
        </p:txBody>
      </p:sp>
      <p:sp>
        <p:nvSpPr>
          <p:cNvPr id="4099" name="矩形 58"/>
          <p:cNvSpPr>
            <a:spLocks noChangeArrowheads="1"/>
          </p:cNvSpPr>
          <p:nvPr/>
        </p:nvSpPr>
        <p:spPr bwMode="auto">
          <a:xfrm>
            <a:off x="0" y="5092700"/>
            <a:ext cx="9144000" cy="142875"/>
          </a:xfrm>
          <a:prstGeom prst="rect">
            <a:avLst/>
          </a:prstGeom>
          <a:solidFill>
            <a:srgbClr val="FA4453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16" name="群組 15">
            <a:extLst>
              <a:ext uri="{FF2B5EF4-FFF2-40B4-BE49-F238E27FC236}">
                <a16:creationId xmlns:a16="http://schemas.microsoft.com/office/drawing/2014/main" id="{716130B7-AEE2-414D-98A2-4B209D3520CD}"/>
              </a:ext>
            </a:extLst>
          </p:cNvPr>
          <p:cNvGrpSpPr/>
          <p:nvPr/>
        </p:nvGrpSpPr>
        <p:grpSpPr>
          <a:xfrm>
            <a:off x="-14328" y="-12712"/>
            <a:ext cx="9158329" cy="431406"/>
            <a:chOff x="-14328" y="-10852"/>
            <a:chExt cx="9158329" cy="206404"/>
          </a:xfrm>
        </p:grpSpPr>
        <p:pic>
          <p:nvPicPr>
            <p:cNvPr id="17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1C60CA47-5102-48A8-A6B2-23925C75E7F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-14328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F956C07B-8A20-456A-ACEF-5890716CFB4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2128797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815D1034-BF97-44A1-8C2C-1B398FEB9F9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4271922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7E31EBE9-15C6-478E-B327-8B82D158B8F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6415047" y="-10852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20E808DD-68B9-4C38-974C-4EDA401D2C6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06" b="75648"/>
            <a:stretch/>
          </p:blipFill>
          <p:spPr bwMode="auto">
            <a:xfrm>
              <a:off x="8554767" y="-10852"/>
              <a:ext cx="589234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39F75739-47C6-4E54-B6C8-9D936E84D098}"/>
              </a:ext>
            </a:extLst>
          </p:cNvPr>
          <p:cNvSpPr txBox="1"/>
          <p:nvPr/>
        </p:nvSpPr>
        <p:spPr>
          <a:xfrm>
            <a:off x="429732" y="411570"/>
            <a:ext cx="4051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Step1. 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點選「系統登入」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7" name="流程图: 合并 53">
            <a:extLst>
              <a:ext uri="{FF2B5EF4-FFF2-40B4-BE49-F238E27FC236}">
                <a16:creationId xmlns:a16="http://schemas.microsoft.com/office/drawing/2014/main" id="{BF2DB63F-B519-4588-A3D1-68E3CB84F627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49732" y="569292"/>
            <a:ext cx="216000" cy="144000"/>
          </a:xfrm>
          <a:prstGeom prst="flowChartMerge">
            <a:avLst/>
          </a:prstGeom>
          <a:solidFill>
            <a:srgbClr val="FA4453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166AAC61-27E4-47B1-A6C9-6C947A4FD44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950" t="9558" r="19631" b="5812"/>
          <a:stretch/>
        </p:blipFill>
        <p:spPr>
          <a:xfrm>
            <a:off x="107628" y="843606"/>
            <a:ext cx="4376795" cy="3448455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3804EC69-DB63-4A52-B58B-B49F00F09D27}"/>
              </a:ext>
            </a:extLst>
          </p:cNvPr>
          <p:cNvSpPr/>
          <p:nvPr/>
        </p:nvSpPr>
        <p:spPr bwMode="auto">
          <a:xfrm>
            <a:off x="127965" y="3313379"/>
            <a:ext cx="987747" cy="288024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TW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pic>
        <p:nvPicPr>
          <p:cNvPr id="28" name="圖片 27">
            <a:extLst>
              <a:ext uri="{FF2B5EF4-FFF2-40B4-BE49-F238E27FC236}">
                <a16:creationId xmlns:a16="http://schemas.microsoft.com/office/drawing/2014/main" id="{4B809666-517B-4E5B-B382-1FCC4A3A3FB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632" t="40951" r="20031" b="11349"/>
          <a:stretch/>
        </p:blipFill>
        <p:spPr>
          <a:xfrm>
            <a:off x="4630279" y="926735"/>
            <a:ext cx="4482822" cy="2653099"/>
          </a:xfrm>
          <a:prstGeom prst="rect">
            <a:avLst/>
          </a:prstGeom>
        </p:spPr>
      </p:pic>
      <p:sp>
        <p:nvSpPr>
          <p:cNvPr id="29" name="文字方塊 28">
            <a:extLst>
              <a:ext uri="{FF2B5EF4-FFF2-40B4-BE49-F238E27FC236}">
                <a16:creationId xmlns:a16="http://schemas.microsoft.com/office/drawing/2014/main" id="{C49B6605-FB27-47BA-9018-D23481180359}"/>
              </a:ext>
            </a:extLst>
          </p:cNvPr>
          <p:cNvSpPr txBox="1"/>
          <p:nvPr/>
        </p:nvSpPr>
        <p:spPr>
          <a:xfrm>
            <a:off x="5005482" y="3550205"/>
            <a:ext cx="4318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有申請過：直接登入。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0" name="流程图: 合并 53">
            <a:extLst>
              <a:ext uri="{FF2B5EF4-FFF2-40B4-BE49-F238E27FC236}">
                <a16:creationId xmlns:a16="http://schemas.microsoft.com/office/drawing/2014/main" id="{31409CE8-D9D6-46AB-812B-E07AEE11334F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825482" y="3707927"/>
            <a:ext cx="216000" cy="144000"/>
          </a:xfrm>
          <a:prstGeom prst="flowChartMerge">
            <a:avLst/>
          </a:prstGeom>
          <a:solidFill>
            <a:srgbClr val="92D050"/>
          </a:solidFill>
          <a:ln>
            <a:solidFill>
              <a:srgbClr val="92D050"/>
            </a:solidFill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F7B7AD38-DE3C-4AB5-985F-21102A243D92}"/>
              </a:ext>
            </a:extLst>
          </p:cNvPr>
          <p:cNvSpPr txBox="1"/>
          <p:nvPr/>
        </p:nvSpPr>
        <p:spPr>
          <a:xfrm>
            <a:off x="5005482" y="3963637"/>
            <a:ext cx="43189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沒申請過：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8650"/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帳號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=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身分證字號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28650"/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密碼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=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自行設定。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2" name="流程图: 合并 53">
            <a:extLst>
              <a:ext uri="{FF2B5EF4-FFF2-40B4-BE49-F238E27FC236}">
                <a16:creationId xmlns:a16="http://schemas.microsoft.com/office/drawing/2014/main" id="{7F0AF974-B4B2-41EA-8B24-4C0D6E299DFF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825482" y="4110558"/>
            <a:ext cx="216000" cy="144000"/>
          </a:xfrm>
          <a:prstGeom prst="flowChartMerge">
            <a:avLst/>
          </a:prstGeom>
          <a:solidFill>
            <a:srgbClr val="92D050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id="{78348411-ABBB-4E9F-BF76-56BE0CF6CF49}"/>
              </a:ext>
            </a:extLst>
          </p:cNvPr>
          <p:cNvSpPr/>
          <p:nvPr/>
        </p:nvSpPr>
        <p:spPr bwMode="auto">
          <a:xfrm>
            <a:off x="4669387" y="1341165"/>
            <a:ext cx="4294979" cy="605287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TW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pic>
        <p:nvPicPr>
          <p:cNvPr id="20" name="Picture 2" descr="https://tse1.mm.bing.net/th?id=OIP.FySGjF4Gux-OUo48oABCmAHaEh&amp;pid=Api&amp;P=0&amp;w=281&amp;h=172">
            <a:extLst>
              <a:ext uri="{FF2B5EF4-FFF2-40B4-BE49-F238E27FC236}">
                <a16:creationId xmlns:a16="http://schemas.microsoft.com/office/drawing/2014/main" id="{A908629F-63DE-4FA5-ACCA-4B86F6D398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9699395">
            <a:off x="1010743" y="3541723"/>
            <a:ext cx="250612" cy="366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文字方塊 22">
            <a:extLst>
              <a:ext uri="{FF2B5EF4-FFF2-40B4-BE49-F238E27FC236}">
                <a16:creationId xmlns:a16="http://schemas.microsoft.com/office/drawing/2014/main" id="{22A94FE2-F168-48AD-97BD-F906540D3461}"/>
              </a:ext>
            </a:extLst>
          </p:cNvPr>
          <p:cNvSpPr txBox="1"/>
          <p:nvPr/>
        </p:nvSpPr>
        <p:spPr>
          <a:xfrm>
            <a:off x="4803648" y="406720"/>
            <a:ext cx="4051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Step2. 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輸入帳號、密碼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4" name="流程图: 合并 53">
            <a:extLst>
              <a:ext uri="{FF2B5EF4-FFF2-40B4-BE49-F238E27FC236}">
                <a16:creationId xmlns:a16="http://schemas.microsoft.com/office/drawing/2014/main" id="{33ACBC3E-EBBD-43E1-9F3C-87CFAB7DB3AD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623648" y="564442"/>
            <a:ext cx="216000" cy="144000"/>
          </a:xfrm>
          <a:prstGeom prst="flowChartMerge">
            <a:avLst/>
          </a:prstGeom>
          <a:solidFill>
            <a:srgbClr val="FA4453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34" name="圖片 33">
            <a:extLst>
              <a:ext uri="{FF2B5EF4-FFF2-40B4-BE49-F238E27FC236}">
                <a16:creationId xmlns:a16="http://schemas.microsoft.com/office/drawing/2014/main" id="{15CC78A5-DBE6-4BAC-A714-E19C3E4004E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634" y="4443906"/>
            <a:ext cx="604849" cy="604849"/>
          </a:xfrm>
          <a:prstGeom prst="rect">
            <a:avLst/>
          </a:prstGeom>
        </p:spPr>
      </p:pic>
      <p:sp>
        <p:nvSpPr>
          <p:cNvPr id="35" name="矩形 34">
            <a:extLst>
              <a:ext uri="{FF2B5EF4-FFF2-40B4-BE49-F238E27FC236}">
                <a16:creationId xmlns:a16="http://schemas.microsoft.com/office/drawing/2014/main" id="{D8A68E52-336A-4A6D-99BC-01F7E3D153C3}"/>
              </a:ext>
            </a:extLst>
          </p:cNvPr>
          <p:cNvSpPr/>
          <p:nvPr/>
        </p:nvSpPr>
        <p:spPr>
          <a:xfrm>
            <a:off x="737333" y="4578616"/>
            <a:ext cx="31053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https://cipgrant.fju.edu.tw/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0150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0" grpId="0" animBg="1"/>
      <p:bldP spid="32" grpId="0" animBg="1"/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30"/>
          <p:cNvSpPr>
            <a:spLocks noChangeArrowheads="1"/>
          </p:cNvSpPr>
          <p:nvPr/>
        </p:nvSpPr>
        <p:spPr bwMode="auto">
          <a:xfrm>
            <a:off x="-14328" y="-30939"/>
            <a:ext cx="9144000" cy="5395558"/>
          </a:xfrm>
          <a:prstGeom prst="rect">
            <a:avLst/>
          </a:prstGeom>
          <a:solidFill>
            <a:srgbClr val="000000">
              <a:alpha val="12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TW" altLang="zh-TW" dirty="0"/>
          </a:p>
        </p:txBody>
      </p:sp>
      <p:sp>
        <p:nvSpPr>
          <p:cNvPr id="4099" name="矩形 58"/>
          <p:cNvSpPr>
            <a:spLocks noChangeArrowheads="1"/>
          </p:cNvSpPr>
          <p:nvPr/>
        </p:nvSpPr>
        <p:spPr bwMode="auto">
          <a:xfrm>
            <a:off x="0" y="5092700"/>
            <a:ext cx="9144000" cy="142875"/>
          </a:xfrm>
          <a:prstGeom prst="rect">
            <a:avLst/>
          </a:prstGeom>
          <a:solidFill>
            <a:srgbClr val="FA4453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16" name="群組 15">
            <a:extLst>
              <a:ext uri="{FF2B5EF4-FFF2-40B4-BE49-F238E27FC236}">
                <a16:creationId xmlns:a16="http://schemas.microsoft.com/office/drawing/2014/main" id="{716130B7-AEE2-414D-98A2-4B209D3520CD}"/>
              </a:ext>
            </a:extLst>
          </p:cNvPr>
          <p:cNvGrpSpPr/>
          <p:nvPr/>
        </p:nvGrpSpPr>
        <p:grpSpPr>
          <a:xfrm>
            <a:off x="-14328" y="-12712"/>
            <a:ext cx="9158329" cy="431406"/>
            <a:chOff x="-14328" y="-10852"/>
            <a:chExt cx="9158329" cy="206404"/>
          </a:xfrm>
        </p:grpSpPr>
        <p:pic>
          <p:nvPicPr>
            <p:cNvPr id="17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1C60CA47-5102-48A8-A6B2-23925C75E7F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-14328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F956C07B-8A20-456A-ACEF-5890716CFB4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2128797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815D1034-BF97-44A1-8C2C-1B398FEB9F9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4271922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7E31EBE9-15C6-478E-B327-8B82D158B8F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6415047" y="-10852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20E808DD-68B9-4C38-974C-4EDA401D2C6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06" b="75648"/>
            <a:stretch/>
          </p:blipFill>
          <p:spPr bwMode="auto">
            <a:xfrm>
              <a:off x="8554767" y="-10852"/>
              <a:ext cx="589234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39F75739-47C6-4E54-B6C8-9D936E84D098}"/>
              </a:ext>
            </a:extLst>
          </p:cNvPr>
          <p:cNvSpPr txBox="1"/>
          <p:nvPr/>
        </p:nvSpPr>
        <p:spPr>
          <a:xfrm>
            <a:off x="429732" y="411570"/>
            <a:ext cx="8714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Step3. 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登入後，點選「填寫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修改申請表」</a:t>
            </a:r>
          </a:p>
        </p:txBody>
      </p:sp>
      <p:sp>
        <p:nvSpPr>
          <p:cNvPr id="27" name="流程图: 合并 53">
            <a:extLst>
              <a:ext uri="{FF2B5EF4-FFF2-40B4-BE49-F238E27FC236}">
                <a16:creationId xmlns:a16="http://schemas.microsoft.com/office/drawing/2014/main" id="{BF2DB63F-B519-4588-A3D1-68E3CB84F627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49732" y="569292"/>
            <a:ext cx="216000" cy="144000"/>
          </a:xfrm>
          <a:prstGeom prst="flowChartMerge">
            <a:avLst/>
          </a:prstGeom>
          <a:solidFill>
            <a:srgbClr val="FA4453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6" name="群組 5">
            <a:extLst>
              <a:ext uri="{FF2B5EF4-FFF2-40B4-BE49-F238E27FC236}">
                <a16:creationId xmlns:a16="http://schemas.microsoft.com/office/drawing/2014/main" id="{A5B61413-8C3A-499F-8919-60EE68A1D634}"/>
              </a:ext>
            </a:extLst>
          </p:cNvPr>
          <p:cNvGrpSpPr/>
          <p:nvPr/>
        </p:nvGrpSpPr>
        <p:grpSpPr>
          <a:xfrm>
            <a:off x="188317" y="839578"/>
            <a:ext cx="4887725" cy="3676334"/>
            <a:chOff x="85398" y="852869"/>
            <a:chExt cx="4353716" cy="3235649"/>
          </a:xfrm>
        </p:grpSpPr>
        <p:pic>
          <p:nvPicPr>
            <p:cNvPr id="3" name="圖片 2">
              <a:extLst>
                <a:ext uri="{FF2B5EF4-FFF2-40B4-BE49-F238E27FC236}">
                  <a16:creationId xmlns:a16="http://schemas.microsoft.com/office/drawing/2014/main" id="{05B3F9C8-240D-4E58-8B15-55F8ABF904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8501" t="12202" r="19289" b="5606"/>
            <a:stretch/>
          </p:blipFill>
          <p:spPr>
            <a:xfrm>
              <a:off x="85398" y="852869"/>
              <a:ext cx="4353716" cy="3235649"/>
            </a:xfrm>
            <a:prstGeom prst="rect">
              <a:avLst/>
            </a:prstGeom>
          </p:spPr>
        </p:pic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D15EED1D-116B-4955-930C-697BAFB971F5}"/>
                </a:ext>
              </a:extLst>
            </p:cNvPr>
            <p:cNvSpPr/>
            <p:nvPr/>
          </p:nvSpPr>
          <p:spPr bwMode="auto">
            <a:xfrm>
              <a:off x="313336" y="2296161"/>
              <a:ext cx="810966" cy="144000"/>
            </a:xfrm>
            <a:prstGeom prst="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</a:pPr>
              <a:endParaRPr kumimoji="0" lang="zh-TW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</a:endParaRPr>
            </a:p>
          </p:txBody>
        </p:sp>
      </p:grpSp>
      <p:grpSp>
        <p:nvGrpSpPr>
          <p:cNvPr id="5" name="群組 4">
            <a:extLst>
              <a:ext uri="{FF2B5EF4-FFF2-40B4-BE49-F238E27FC236}">
                <a16:creationId xmlns:a16="http://schemas.microsoft.com/office/drawing/2014/main" id="{CA0FE8C9-8C4A-4664-8111-C3E954BAB917}"/>
              </a:ext>
            </a:extLst>
          </p:cNvPr>
          <p:cNvGrpSpPr/>
          <p:nvPr/>
        </p:nvGrpSpPr>
        <p:grpSpPr>
          <a:xfrm>
            <a:off x="5148048" y="1592583"/>
            <a:ext cx="3829302" cy="3211353"/>
            <a:chOff x="5254350" y="1687590"/>
            <a:chExt cx="3865368" cy="3276066"/>
          </a:xfrm>
        </p:grpSpPr>
        <p:pic>
          <p:nvPicPr>
            <p:cNvPr id="15" name="圖片 14">
              <a:extLst>
                <a:ext uri="{FF2B5EF4-FFF2-40B4-BE49-F238E27FC236}">
                  <a16:creationId xmlns:a16="http://schemas.microsoft.com/office/drawing/2014/main" id="{B8325F64-B01E-4569-92BB-B1073B70AB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4092" t="27271" r="20599" b="4463"/>
            <a:stretch/>
          </p:blipFill>
          <p:spPr>
            <a:xfrm>
              <a:off x="5254350" y="1687590"/>
              <a:ext cx="3865368" cy="3276066"/>
            </a:xfrm>
            <a:prstGeom prst="rect">
              <a:avLst/>
            </a:prstGeom>
          </p:spPr>
        </p:pic>
        <p:sp>
          <p:nvSpPr>
            <p:cNvPr id="4" name="矩形: 圓角 3">
              <a:extLst>
                <a:ext uri="{FF2B5EF4-FFF2-40B4-BE49-F238E27FC236}">
                  <a16:creationId xmlns:a16="http://schemas.microsoft.com/office/drawing/2014/main" id="{D4173700-03A7-4C72-8E16-820EE70D6E37}"/>
                </a:ext>
              </a:extLst>
            </p:cNvPr>
            <p:cNvSpPr/>
            <p:nvPr/>
          </p:nvSpPr>
          <p:spPr bwMode="auto">
            <a:xfrm>
              <a:off x="6012120" y="3147798"/>
              <a:ext cx="3057608" cy="1815858"/>
            </a:xfrm>
            <a:prstGeom prst="roundRect">
              <a:avLst>
                <a:gd name="adj" fmla="val 3553"/>
              </a:avLst>
            </a:prstGeom>
            <a:solidFill>
              <a:schemeClr val="bg1">
                <a:lumMod val="9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</a:pPr>
              <a:endParaRPr kumimoji="0" lang="zh-TW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</a:endParaRPr>
            </a:p>
          </p:txBody>
        </p:sp>
      </p:grp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CD463157-3E07-4D54-827A-36D82CBE98F4}"/>
              </a:ext>
            </a:extLst>
          </p:cNvPr>
          <p:cNvSpPr txBox="1"/>
          <p:nvPr/>
        </p:nvSpPr>
        <p:spPr>
          <a:xfrm>
            <a:off x="5344363" y="1131630"/>
            <a:ext cx="3611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Step4. 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依序完成各項資料</a:t>
            </a:r>
          </a:p>
        </p:txBody>
      </p:sp>
      <p:sp>
        <p:nvSpPr>
          <p:cNvPr id="23" name="流程图: 合并 53">
            <a:extLst>
              <a:ext uri="{FF2B5EF4-FFF2-40B4-BE49-F238E27FC236}">
                <a16:creationId xmlns:a16="http://schemas.microsoft.com/office/drawing/2014/main" id="{A800DF88-1A88-48DE-9914-344975000F67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5164363" y="1289352"/>
            <a:ext cx="216000" cy="144000"/>
          </a:xfrm>
          <a:prstGeom prst="flowChartMerge">
            <a:avLst/>
          </a:prstGeom>
          <a:solidFill>
            <a:srgbClr val="FA4453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24" name="Picture 2" descr="https://tse1.mm.bing.net/th?id=OIP.FySGjF4Gux-OUo48oABCmAHaEh&amp;pid=Api&amp;P=0&amp;w=281&amp;h=172">
            <a:extLst>
              <a:ext uri="{FF2B5EF4-FFF2-40B4-BE49-F238E27FC236}">
                <a16:creationId xmlns:a16="http://schemas.microsoft.com/office/drawing/2014/main" id="{7AB88173-5B69-4E15-BB1F-69E1263CFE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20531512">
            <a:off x="1225125" y="2483586"/>
            <a:ext cx="250612" cy="366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5909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30"/>
          <p:cNvSpPr>
            <a:spLocks noChangeArrowheads="1"/>
          </p:cNvSpPr>
          <p:nvPr/>
        </p:nvSpPr>
        <p:spPr bwMode="auto">
          <a:xfrm>
            <a:off x="-14328" y="-30939"/>
            <a:ext cx="9144000" cy="5395558"/>
          </a:xfrm>
          <a:prstGeom prst="rect">
            <a:avLst/>
          </a:prstGeom>
          <a:solidFill>
            <a:srgbClr val="000000">
              <a:alpha val="12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TW" altLang="zh-TW" dirty="0"/>
          </a:p>
        </p:txBody>
      </p:sp>
      <p:sp>
        <p:nvSpPr>
          <p:cNvPr id="4099" name="矩形 58"/>
          <p:cNvSpPr>
            <a:spLocks noChangeArrowheads="1"/>
          </p:cNvSpPr>
          <p:nvPr/>
        </p:nvSpPr>
        <p:spPr bwMode="auto">
          <a:xfrm>
            <a:off x="0" y="5092700"/>
            <a:ext cx="9144000" cy="142875"/>
          </a:xfrm>
          <a:prstGeom prst="rect">
            <a:avLst/>
          </a:prstGeom>
          <a:solidFill>
            <a:srgbClr val="FA4453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16" name="群組 15">
            <a:extLst>
              <a:ext uri="{FF2B5EF4-FFF2-40B4-BE49-F238E27FC236}">
                <a16:creationId xmlns:a16="http://schemas.microsoft.com/office/drawing/2014/main" id="{716130B7-AEE2-414D-98A2-4B209D3520CD}"/>
              </a:ext>
            </a:extLst>
          </p:cNvPr>
          <p:cNvGrpSpPr/>
          <p:nvPr/>
        </p:nvGrpSpPr>
        <p:grpSpPr>
          <a:xfrm>
            <a:off x="-14328" y="-12712"/>
            <a:ext cx="9158329" cy="431406"/>
            <a:chOff x="-14328" y="-10852"/>
            <a:chExt cx="9158329" cy="206404"/>
          </a:xfrm>
        </p:grpSpPr>
        <p:pic>
          <p:nvPicPr>
            <p:cNvPr id="17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1C60CA47-5102-48A8-A6B2-23925C75E7F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-14328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F956C07B-8A20-456A-ACEF-5890716CFB4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2128797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815D1034-BF97-44A1-8C2C-1B398FEB9F9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4271922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7E31EBE9-15C6-478E-B327-8B82D158B8F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6415047" y="-10852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20E808DD-68B9-4C38-974C-4EDA401D2C6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06" b="75648"/>
            <a:stretch/>
          </p:blipFill>
          <p:spPr bwMode="auto">
            <a:xfrm>
              <a:off x="8554767" y="-10852"/>
              <a:ext cx="589234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39F75739-47C6-4E54-B6C8-9D936E84D098}"/>
              </a:ext>
            </a:extLst>
          </p:cNvPr>
          <p:cNvSpPr txBox="1"/>
          <p:nvPr/>
        </p:nvSpPr>
        <p:spPr>
          <a:xfrm>
            <a:off x="429732" y="411570"/>
            <a:ext cx="8714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Step5.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填寫成績、排名（成績單上顯示的資料）</a:t>
            </a:r>
          </a:p>
        </p:txBody>
      </p:sp>
      <p:sp>
        <p:nvSpPr>
          <p:cNvPr id="27" name="流程图: 合并 53">
            <a:extLst>
              <a:ext uri="{FF2B5EF4-FFF2-40B4-BE49-F238E27FC236}">
                <a16:creationId xmlns:a16="http://schemas.microsoft.com/office/drawing/2014/main" id="{BF2DB63F-B519-4588-A3D1-68E3CB84F627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49732" y="569292"/>
            <a:ext cx="216000" cy="144000"/>
          </a:xfrm>
          <a:prstGeom prst="flowChartMerge">
            <a:avLst/>
          </a:prstGeom>
          <a:solidFill>
            <a:srgbClr val="FA4453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18" name="圖片 17">
            <a:extLst>
              <a:ext uri="{FF2B5EF4-FFF2-40B4-BE49-F238E27FC236}">
                <a16:creationId xmlns:a16="http://schemas.microsoft.com/office/drawing/2014/main" id="{770D6A25-0859-4A79-A942-DDC74603249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131" t="19747" r="19408" b="6397"/>
          <a:stretch/>
        </p:blipFill>
        <p:spPr>
          <a:xfrm>
            <a:off x="73038" y="932433"/>
            <a:ext cx="4498962" cy="4022835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id="{D15EED1D-116B-4955-930C-697BAFB971F5}"/>
              </a:ext>
            </a:extLst>
          </p:cNvPr>
          <p:cNvSpPr/>
          <p:nvPr/>
        </p:nvSpPr>
        <p:spPr bwMode="auto">
          <a:xfrm>
            <a:off x="145044" y="1263030"/>
            <a:ext cx="4354950" cy="1308719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TW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515EF5B4-8BCC-4F7A-BB55-62CF64A3ECB8}"/>
              </a:ext>
            </a:extLst>
          </p:cNvPr>
          <p:cNvSpPr txBox="1"/>
          <p:nvPr/>
        </p:nvSpPr>
        <p:spPr>
          <a:xfrm>
            <a:off x="2883636" y="1563666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班級總人數</a:t>
            </a: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FA18C022-34EF-4AA6-93F9-75D1891A9F8E}"/>
              </a:ext>
            </a:extLst>
          </p:cNvPr>
          <p:cNvSpPr txBox="1"/>
          <p:nvPr/>
        </p:nvSpPr>
        <p:spPr>
          <a:xfrm>
            <a:off x="1214523" y="1917389"/>
            <a:ext cx="11079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2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系統自動計算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AD56D4A7-F7EF-46B1-8AB3-D9C88D471141}"/>
              </a:ext>
            </a:extLst>
          </p:cNvPr>
          <p:cNvSpPr/>
          <p:nvPr/>
        </p:nvSpPr>
        <p:spPr bwMode="auto">
          <a:xfrm>
            <a:off x="145044" y="2626422"/>
            <a:ext cx="4354950" cy="377364"/>
          </a:xfrm>
          <a:prstGeom prst="rect">
            <a:avLst/>
          </a:prstGeom>
          <a:noFill/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TW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850B08F7-0EF4-408E-AF38-208EFD42EADA}"/>
              </a:ext>
            </a:extLst>
          </p:cNvPr>
          <p:cNvSpPr txBox="1"/>
          <p:nvPr/>
        </p:nvSpPr>
        <p:spPr>
          <a:xfrm>
            <a:off x="4745028" y="1902184"/>
            <a:ext cx="45073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Step6. 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拍照或掃描上傳成績單</a:t>
            </a:r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*</a:t>
            </a:r>
            <a:r>
              <a:rPr lang="zh-TW" altLang="en-US" sz="20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務必為正本且蓋有學校單位證明章</a:t>
            </a:r>
            <a:endParaRPr lang="zh-TW" altLang="en-US" sz="2400" b="1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4" name="流程图: 合并 53">
            <a:extLst>
              <a:ext uri="{FF2B5EF4-FFF2-40B4-BE49-F238E27FC236}">
                <a16:creationId xmlns:a16="http://schemas.microsoft.com/office/drawing/2014/main" id="{991AB81B-C34D-487E-BA51-038E9B8C94AF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528320" y="2056966"/>
            <a:ext cx="216000" cy="144000"/>
          </a:xfrm>
          <a:prstGeom prst="flowChartMerge">
            <a:avLst/>
          </a:prstGeom>
          <a:solidFill>
            <a:srgbClr val="002060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5213A5AF-EA3E-4BEB-B310-B0D0E14895BB}"/>
              </a:ext>
            </a:extLst>
          </p:cNvPr>
          <p:cNvSpPr txBox="1"/>
          <p:nvPr/>
        </p:nvSpPr>
        <p:spPr>
          <a:xfrm>
            <a:off x="4644712" y="3171571"/>
            <a:ext cx="460767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舊生：前一學期成績單</a:t>
            </a:r>
            <a:endParaRPr lang="en-US" altLang="zh-TW" sz="2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新生</a:t>
            </a:r>
            <a:r>
              <a:rPr lang="en-US" altLang="zh-TW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二技</a:t>
            </a:r>
            <a:r>
              <a:rPr lang="en-US" altLang="zh-TW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en-US" sz="22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專</a:t>
            </a:r>
            <a:r>
              <a:rPr lang="en-US" altLang="zh-TW" sz="22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5</a:t>
            </a:r>
            <a:r>
              <a:rPr lang="zh-TW" altLang="en-US" sz="22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下</a:t>
            </a:r>
            <a:r>
              <a:rPr lang="zh-TW" altLang="en-US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學期成績單</a:t>
            </a:r>
            <a:endParaRPr lang="en-US" altLang="zh-TW" sz="2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新生</a:t>
            </a:r>
            <a:r>
              <a:rPr lang="en-US" altLang="zh-TW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四技</a:t>
            </a:r>
            <a:r>
              <a:rPr lang="en-US" altLang="zh-TW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en-US" sz="22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高</a:t>
            </a:r>
            <a:r>
              <a:rPr lang="en-US" altLang="zh-TW" sz="22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zh-TW" altLang="en-US" sz="22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上下</a:t>
            </a:r>
            <a:r>
              <a:rPr lang="zh-TW" altLang="en-US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學期成績單</a:t>
            </a:r>
            <a:endParaRPr lang="en-US" altLang="zh-TW" sz="2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spcBef>
                <a:spcPts val="1200"/>
              </a:spcBef>
            </a:pPr>
            <a:r>
              <a:rPr lang="zh-TW" altLang="en-US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皆須含平均學業成績及班級人數、</a:t>
            </a:r>
            <a:r>
              <a:rPr lang="zh-TW" altLang="en-US" sz="2200" b="1" dirty="0">
                <a:solidFill>
                  <a:srgbClr val="FF0000"/>
                </a:solidFill>
                <a:highlight>
                  <a:srgbClr val="FFFF00"/>
                </a:highlight>
                <a:latin typeface="微軟正黑體" panose="020B0604030504040204" pitchFamily="34" charset="-120"/>
                <a:ea typeface="微軟正黑體" panose="020B0604030504040204" pitchFamily="34" charset="-120"/>
              </a:rPr>
              <a:t>班排名</a:t>
            </a:r>
          </a:p>
        </p:txBody>
      </p:sp>
      <p:sp>
        <p:nvSpPr>
          <p:cNvPr id="31" name="流程图: 合并 53">
            <a:extLst>
              <a:ext uri="{FF2B5EF4-FFF2-40B4-BE49-F238E27FC236}">
                <a16:creationId xmlns:a16="http://schemas.microsoft.com/office/drawing/2014/main" id="{292A1A66-66A7-4679-BA00-A3D93C9B3FE2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464714" y="3259490"/>
            <a:ext cx="216000" cy="144000"/>
          </a:xfrm>
          <a:prstGeom prst="flowChartMerge">
            <a:avLst/>
          </a:prstGeom>
          <a:solidFill>
            <a:srgbClr val="92D050"/>
          </a:solidFill>
          <a:ln>
            <a:solidFill>
              <a:srgbClr val="92D050"/>
            </a:solidFill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0B28C5FD-EB22-4CDD-A72C-152AA5C6E9C3}"/>
              </a:ext>
            </a:extLst>
          </p:cNvPr>
          <p:cNvSpPr txBox="1"/>
          <p:nvPr/>
        </p:nvSpPr>
        <p:spPr>
          <a:xfrm>
            <a:off x="1214523" y="1563666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班級排名</a:t>
            </a:r>
          </a:p>
        </p:txBody>
      </p:sp>
      <p:sp>
        <p:nvSpPr>
          <p:cNvPr id="29" name="流程图: 合并 53">
            <a:extLst>
              <a:ext uri="{FF2B5EF4-FFF2-40B4-BE49-F238E27FC236}">
                <a16:creationId xmlns:a16="http://schemas.microsoft.com/office/drawing/2014/main" id="{46C136F7-EB07-4DA3-929D-7811CFB20573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463994" y="4476996"/>
            <a:ext cx="216000" cy="144000"/>
          </a:xfrm>
          <a:prstGeom prst="flowChartMerge">
            <a:avLst/>
          </a:prstGeom>
          <a:solidFill>
            <a:srgbClr val="92D050"/>
          </a:solidFill>
          <a:ln>
            <a:solidFill>
              <a:srgbClr val="92D050"/>
            </a:solidFill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04195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4" grpId="0" animBg="1"/>
      <p:bldP spid="31" grpId="0" animBg="1"/>
      <p:bldP spid="2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30"/>
          <p:cNvSpPr>
            <a:spLocks noChangeArrowheads="1"/>
          </p:cNvSpPr>
          <p:nvPr/>
        </p:nvSpPr>
        <p:spPr bwMode="auto">
          <a:xfrm>
            <a:off x="-14328" y="-30939"/>
            <a:ext cx="9144000" cy="5395558"/>
          </a:xfrm>
          <a:prstGeom prst="rect">
            <a:avLst/>
          </a:prstGeom>
          <a:solidFill>
            <a:srgbClr val="000000">
              <a:alpha val="12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TW" altLang="zh-TW" dirty="0"/>
          </a:p>
        </p:txBody>
      </p:sp>
      <p:sp>
        <p:nvSpPr>
          <p:cNvPr id="4099" name="矩形 58"/>
          <p:cNvSpPr>
            <a:spLocks noChangeArrowheads="1"/>
          </p:cNvSpPr>
          <p:nvPr/>
        </p:nvSpPr>
        <p:spPr bwMode="auto">
          <a:xfrm>
            <a:off x="0" y="5092700"/>
            <a:ext cx="9144000" cy="142875"/>
          </a:xfrm>
          <a:prstGeom prst="rect">
            <a:avLst/>
          </a:prstGeom>
          <a:solidFill>
            <a:srgbClr val="FA4453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16" name="群組 15">
            <a:extLst>
              <a:ext uri="{FF2B5EF4-FFF2-40B4-BE49-F238E27FC236}">
                <a16:creationId xmlns:a16="http://schemas.microsoft.com/office/drawing/2014/main" id="{716130B7-AEE2-414D-98A2-4B209D3520CD}"/>
              </a:ext>
            </a:extLst>
          </p:cNvPr>
          <p:cNvGrpSpPr/>
          <p:nvPr/>
        </p:nvGrpSpPr>
        <p:grpSpPr>
          <a:xfrm>
            <a:off x="-14328" y="-12712"/>
            <a:ext cx="9158329" cy="431406"/>
            <a:chOff x="-14328" y="-10852"/>
            <a:chExt cx="9158329" cy="206404"/>
          </a:xfrm>
        </p:grpSpPr>
        <p:pic>
          <p:nvPicPr>
            <p:cNvPr id="17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1C60CA47-5102-48A8-A6B2-23925C75E7F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-14328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F956C07B-8A20-456A-ACEF-5890716CFB4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2128797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815D1034-BF97-44A1-8C2C-1B398FEB9F9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4271922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7E31EBE9-15C6-478E-B327-8B82D158B8F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6415047" y="-10852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20E808DD-68B9-4C38-974C-4EDA401D2C6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06" b="75648"/>
            <a:stretch/>
          </p:blipFill>
          <p:spPr bwMode="auto">
            <a:xfrm>
              <a:off x="8554767" y="-10852"/>
              <a:ext cx="589234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8" name="圖片 17">
            <a:extLst>
              <a:ext uri="{FF2B5EF4-FFF2-40B4-BE49-F238E27FC236}">
                <a16:creationId xmlns:a16="http://schemas.microsoft.com/office/drawing/2014/main" id="{770D6A25-0859-4A79-A942-DDC74603249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131" t="19747" r="19408" b="6397"/>
          <a:stretch/>
        </p:blipFill>
        <p:spPr>
          <a:xfrm>
            <a:off x="35622" y="486946"/>
            <a:ext cx="5069517" cy="4533008"/>
          </a:xfrm>
          <a:prstGeom prst="rect">
            <a:avLst/>
          </a:prstGeom>
        </p:spPr>
      </p:pic>
      <p:sp>
        <p:nvSpPr>
          <p:cNvPr id="23" name="文字方塊 22">
            <a:extLst>
              <a:ext uri="{FF2B5EF4-FFF2-40B4-BE49-F238E27FC236}">
                <a16:creationId xmlns:a16="http://schemas.microsoft.com/office/drawing/2014/main" id="{850B08F7-0EF4-408E-AF38-208EFD42EADA}"/>
              </a:ext>
            </a:extLst>
          </p:cNvPr>
          <p:cNvSpPr txBox="1"/>
          <p:nvPr/>
        </p:nvSpPr>
        <p:spPr>
          <a:xfrm>
            <a:off x="4708319" y="3159971"/>
            <a:ext cx="45073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Step8. 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勾選意願</a:t>
            </a:r>
          </a:p>
        </p:txBody>
      </p:sp>
      <p:sp>
        <p:nvSpPr>
          <p:cNvPr id="24" name="流程图: 合并 53">
            <a:extLst>
              <a:ext uri="{FF2B5EF4-FFF2-40B4-BE49-F238E27FC236}">
                <a16:creationId xmlns:a16="http://schemas.microsoft.com/office/drawing/2014/main" id="{991AB81B-C34D-487E-BA51-038E9B8C94AF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528320" y="3317693"/>
            <a:ext cx="216000" cy="144000"/>
          </a:xfrm>
          <a:prstGeom prst="flowChartMerg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5213A5AF-EA3E-4BEB-B310-B0D0E14895BB}"/>
              </a:ext>
            </a:extLst>
          </p:cNvPr>
          <p:cNvSpPr txBox="1"/>
          <p:nvPr/>
        </p:nvSpPr>
        <p:spPr>
          <a:xfrm>
            <a:off x="4716719" y="3650093"/>
            <a:ext cx="44989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6450" indent="-806450"/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願意→沒排上獎學金名額，將遞補助學金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需完成服務學習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</p:txBody>
      </p:sp>
      <p:sp>
        <p:nvSpPr>
          <p:cNvPr id="31" name="流程图: 合并 53">
            <a:extLst>
              <a:ext uri="{FF2B5EF4-FFF2-40B4-BE49-F238E27FC236}">
                <a16:creationId xmlns:a16="http://schemas.microsoft.com/office/drawing/2014/main" id="{292A1A66-66A7-4679-BA00-A3D93C9B3FE2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528320" y="3775715"/>
            <a:ext cx="216000" cy="144000"/>
          </a:xfrm>
          <a:prstGeom prst="flowChartMerge">
            <a:avLst/>
          </a:prstGeom>
          <a:solidFill>
            <a:srgbClr val="92D050"/>
          </a:solidFill>
          <a:ln>
            <a:solidFill>
              <a:srgbClr val="92D050"/>
            </a:solidFill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D28847DD-53C1-452C-A585-2796922ED78C}"/>
              </a:ext>
            </a:extLst>
          </p:cNvPr>
          <p:cNvSpPr/>
          <p:nvPr/>
        </p:nvSpPr>
        <p:spPr bwMode="auto">
          <a:xfrm>
            <a:off x="126696" y="3121399"/>
            <a:ext cx="4354950" cy="530442"/>
          </a:xfrm>
          <a:prstGeom prst="rect">
            <a:avLst/>
          </a:prstGeom>
          <a:noFill/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TW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5E679998-E0F0-4981-9A73-21CB53E7BC85}"/>
              </a:ext>
            </a:extLst>
          </p:cNvPr>
          <p:cNvSpPr txBox="1"/>
          <p:nvPr/>
        </p:nvSpPr>
        <p:spPr>
          <a:xfrm>
            <a:off x="4721630" y="4384074"/>
            <a:ext cx="44989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6450" indent="-806450"/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不願意→沒排上獎學金名額，將不遞補助學金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就沒有獲補助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</p:txBody>
      </p:sp>
      <p:sp>
        <p:nvSpPr>
          <p:cNvPr id="33" name="流程图: 合并 53">
            <a:extLst>
              <a:ext uri="{FF2B5EF4-FFF2-40B4-BE49-F238E27FC236}">
                <a16:creationId xmlns:a16="http://schemas.microsoft.com/office/drawing/2014/main" id="{8A4BEB89-4DDB-4241-B13B-8BEB5FE63F6A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541631" y="4512058"/>
            <a:ext cx="216000" cy="144000"/>
          </a:xfrm>
          <a:prstGeom prst="flowChartMerge">
            <a:avLst/>
          </a:prstGeom>
          <a:solidFill>
            <a:srgbClr val="92D050"/>
          </a:solidFill>
          <a:ln>
            <a:solidFill>
              <a:srgbClr val="92D050"/>
            </a:solidFill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id="{DC201F14-08AE-4699-AB03-74B0C6A2A8ED}"/>
              </a:ext>
            </a:extLst>
          </p:cNvPr>
          <p:cNvSpPr/>
          <p:nvPr/>
        </p:nvSpPr>
        <p:spPr bwMode="auto">
          <a:xfrm>
            <a:off x="120138" y="2774259"/>
            <a:ext cx="4354950" cy="300636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TW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9B9AEABA-5DEB-440D-8249-E377BF12A65B}"/>
              </a:ext>
            </a:extLst>
          </p:cNvPr>
          <p:cNvSpPr txBox="1"/>
          <p:nvPr/>
        </p:nvSpPr>
        <p:spPr>
          <a:xfrm>
            <a:off x="4683413" y="2139714"/>
            <a:ext cx="42829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Step7. 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請詳閱、了解個資同意書，勾選接受內容</a:t>
            </a:r>
          </a:p>
        </p:txBody>
      </p:sp>
      <p:sp>
        <p:nvSpPr>
          <p:cNvPr id="36" name="流程图: 合并 53">
            <a:extLst>
              <a:ext uri="{FF2B5EF4-FFF2-40B4-BE49-F238E27FC236}">
                <a16:creationId xmlns:a16="http://schemas.microsoft.com/office/drawing/2014/main" id="{45430D3B-6C6E-4902-8E84-EF69DD861C11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503414" y="2297436"/>
            <a:ext cx="216000" cy="144000"/>
          </a:xfrm>
          <a:prstGeom prst="flowChartMerge">
            <a:avLst/>
          </a:prstGeom>
          <a:solidFill>
            <a:srgbClr val="FA4453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13227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1" grpId="0" animBg="1"/>
      <p:bldP spid="33" grpId="0" animBg="1"/>
      <p:bldP spid="3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30"/>
          <p:cNvSpPr>
            <a:spLocks noChangeArrowheads="1"/>
          </p:cNvSpPr>
          <p:nvPr/>
        </p:nvSpPr>
        <p:spPr bwMode="auto">
          <a:xfrm>
            <a:off x="-14328" y="-30939"/>
            <a:ext cx="9144000" cy="5395558"/>
          </a:xfrm>
          <a:prstGeom prst="rect">
            <a:avLst/>
          </a:prstGeom>
          <a:solidFill>
            <a:srgbClr val="000000">
              <a:alpha val="12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TW" altLang="zh-TW" dirty="0"/>
          </a:p>
        </p:txBody>
      </p:sp>
      <p:sp>
        <p:nvSpPr>
          <p:cNvPr id="4099" name="矩形 58"/>
          <p:cNvSpPr>
            <a:spLocks noChangeArrowheads="1"/>
          </p:cNvSpPr>
          <p:nvPr/>
        </p:nvSpPr>
        <p:spPr bwMode="auto">
          <a:xfrm>
            <a:off x="0" y="5092700"/>
            <a:ext cx="9144000" cy="142875"/>
          </a:xfrm>
          <a:prstGeom prst="rect">
            <a:avLst/>
          </a:prstGeom>
          <a:solidFill>
            <a:srgbClr val="FA4453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16" name="群組 15">
            <a:extLst>
              <a:ext uri="{FF2B5EF4-FFF2-40B4-BE49-F238E27FC236}">
                <a16:creationId xmlns:a16="http://schemas.microsoft.com/office/drawing/2014/main" id="{716130B7-AEE2-414D-98A2-4B209D3520CD}"/>
              </a:ext>
            </a:extLst>
          </p:cNvPr>
          <p:cNvGrpSpPr/>
          <p:nvPr/>
        </p:nvGrpSpPr>
        <p:grpSpPr>
          <a:xfrm>
            <a:off x="-14328" y="-12712"/>
            <a:ext cx="9158329" cy="431406"/>
            <a:chOff x="-14328" y="-10852"/>
            <a:chExt cx="9158329" cy="206404"/>
          </a:xfrm>
        </p:grpSpPr>
        <p:pic>
          <p:nvPicPr>
            <p:cNvPr id="17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1C60CA47-5102-48A8-A6B2-23925C75E7F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-14328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F956C07B-8A20-456A-ACEF-5890716CFB4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2128797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815D1034-BF97-44A1-8C2C-1B398FEB9F9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4271922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7E31EBE9-15C6-478E-B327-8B82D158B8F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6415047" y="-10852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20E808DD-68B9-4C38-974C-4EDA401D2C6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06" b="75648"/>
            <a:stretch/>
          </p:blipFill>
          <p:spPr bwMode="auto">
            <a:xfrm>
              <a:off x="8554767" y="-10852"/>
              <a:ext cx="589234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8" name="圖片 17">
            <a:extLst>
              <a:ext uri="{FF2B5EF4-FFF2-40B4-BE49-F238E27FC236}">
                <a16:creationId xmlns:a16="http://schemas.microsoft.com/office/drawing/2014/main" id="{770D6A25-0859-4A79-A942-DDC74603249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131" t="19747" r="19408" b="6397"/>
          <a:stretch/>
        </p:blipFill>
        <p:spPr>
          <a:xfrm>
            <a:off x="35622" y="486946"/>
            <a:ext cx="5069517" cy="4533008"/>
          </a:xfrm>
          <a:prstGeom prst="rect">
            <a:avLst/>
          </a:prstGeom>
        </p:spPr>
      </p:pic>
      <p:sp>
        <p:nvSpPr>
          <p:cNvPr id="23" name="文字方塊 22">
            <a:extLst>
              <a:ext uri="{FF2B5EF4-FFF2-40B4-BE49-F238E27FC236}">
                <a16:creationId xmlns:a16="http://schemas.microsoft.com/office/drawing/2014/main" id="{850B08F7-0EF4-408E-AF38-208EFD42EADA}"/>
              </a:ext>
            </a:extLst>
          </p:cNvPr>
          <p:cNvSpPr txBox="1"/>
          <p:nvPr/>
        </p:nvSpPr>
        <p:spPr>
          <a:xfrm>
            <a:off x="4708319" y="3795852"/>
            <a:ext cx="45073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Step9. 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勾選資格別</a:t>
            </a:r>
          </a:p>
        </p:txBody>
      </p:sp>
      <p:sp>
        <p:nvSpPr>
          <p:cNvPr id="24" name="流程图: 合并 53">
            <a:extLst>
              <a:ext uri="{FF2B5EF4-FFF2-40B4-BE49-F238E27FC236}">
                <a16:creationId xmlns:a16="http://schemas.microsoft.com/office/drawing/2014/main" id="{991AB81B-C34D-487E-BA51-038E9B8C94AF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528320" y="3953574"/>
            <a:ext cx="216000" cy="144000"/>
          </a:xfrm>
          <a:prstGeom prst="flowChartMerge">
            <a:avLst/>
          </a:prstGeom>
          <a:solidFill>
            <a:srgbClr val="FA4453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D28847DD-53C1-452C-A585-2796922ED78C}"/>
              </a:ext>
            </a:extLst>
          </p:cNvPr>
          <p:cNvSpPr/>
          <p:nvPr/>
        </p:nvSpPr>
        <p:spPr bwMode="auto">
          <a:xfrm>
            <a:off x="126696" y="3769452"/>
            <a:ext cx="4354950" cy="530442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TW" alt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1207809B-5095-47D8-B979-A65B26E7A15E}"/>
              </a:ext>
            </a:extLst>
          </p:cNvPr>
          <p:cNvSpPr/>
          <p:nvPr/>
        </p:nvSpPr>
        <p:spPr bwMode="auto">
          <a:xfrm>
            <a:off x="2530844" y="4454508"/>
            <a:ext cx="2401186" cy="349428"/>
          </a:xfrm>
          <a:prstGeom prst="rect">
            <a:avLst/>
          </a:prstGeom>
          <a:noFill/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TW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9568F82F-08E9-4972-988C-C1322BAF5EF4}"/>
              </a:ext>
            </a:extLst>
          </p:cNvPr>
          <p:cNvSpPr txBox="1"/>
          <p:nvPr/>
        </p:nvSpPr>
        <p:spPr>
          <a:xfrm>
            <a:off x="5155089" y="4407903"/>
            <a:ext cx="45073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Step10. 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儲存內容</a:t>
            </a:r>
          </a:p>
        </p:txBody>
      </p:sp>
      <p:sp>
        <p:nvSpPr>
          <p:cNvPr id="27" name="流程图: 合并 53">
            <a:extLst>
              <a:ext uri="{FF2B5EF4-FFF2-40B4-BE49-F238E27FC236}">
                <a16:creationId xmlns:a16="http://schemas.microsoft.com/office/drawing/2014/main" id="{9A2DC9B4-C1A6-4A6F-AA50-8DA8F61A1BB7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975090" y="4565625"/>
            <a:ext cx="216000" cy="144000"/>
          </a:xfrm>
          <a:prstGeom prst="flowChartMerge">
            <a:avLst/>
          </a:prstGeom>
          <a:solidFill>
            <a:srgbClr val="002060"/>
          </a:solidFill>
          <a:ln>
            <a:solidFill>
              <a:srgbClr val="002060"/>
            </a:solidFill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28" name="Picture 2" descr="https://tse1.mm.bing.net/th?id=OIP.FySGjF4Gux-OUo48oABCmAHaEh&amp;pid=Api&amp;P=0&amp;w=281&amp;h=172">
            <a:extLst>
              <a:ext uri="{FF2B5EF4-FFF2-40B4-BE49-F238E27FC236}">
                <a16:creationId xmlns:a16="http://schemas.microsoft.com/office/drawing/2014/main" id="{A0E6FF74-FE18-43F8-857E-43B859FDF9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20531512">
            <a:off x="4511013" y="4650993"/>
            <a:ext cx="250612" cy="366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448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30"/>
          <p:cNvSpPr>
            <a:spLocks noChangeArrowheads="1"/>
          </p:cNvSpPr>
          <p:nvPr/>
        </p:nvSpPr>
        <p:spPr bwMode="auto">
          <a:xfrm>
            <a:off x="-14328" y="-30939"/>
            <a:ext cx="9144000" cy="5395558"/>
          </a:xfrm>
          <a:prstGeom prst="rect">
            <a:avLst/>
          </a:prstGeom>
          <a:solidFill>
            <a:srgbClr val="000000">
              <a:alpha val="12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TW" altLang="zh-TW" dirty="0"/>
          </a:p>
        </p:txBody>
      </p:sp>
      <p:sp>
        <p:nvSpPr>
          <p:cNvPr id="4099" name="矩形 58"/>
          <p:cNvSpPr>
            <a:spLocks noChangeArrowheads="1"/>
          </p:cNvSpPr>
          <p:nvPr/>
        </p:nvSpPr>
        <p:spPr bwMode="auto">
          <a:xfrm>
            <a:off x="0" y="5092700"/>
            <a:ext cx="9144000" cy="142875"/>
          </a:xfrm>
          <a:prstGeom prst="rect">
            <a:avLst/>
          </a:prstGeom>
          <a:solidFill>
            <a:srgbClr val="FA4453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16" name="群組 15">
            <a:extLst>
              <a:ext uri="{FF2B5EF4-FFF2-40B4-BE49-F238E27FC236}">
                <a16:creationId xmlns:a16="http://schemas.microsoft.com/office/drawing/2014/main" id="{716130B7-AEE2-414D-98A2-4B209D3520CD}"/>
              </a:ext>
            </a:extLst>
          </p:cNvPr>
          <p:cNvGrpSpPr/>
          <p:nvPr/>
        </p:nvGrpSpPr>
        <p:grpSpPr>
          <a:xfrm>
            <a:off x="-14328" y="-12712"/>
            <a:ext cx="9158329" cy="431406"/>
            <a:chOff x="-14328" y="-10852"/>
            <a:chExt cx="9158329" cy="206404"/>
          </a:xfrm>
        </p:grpSpPr>
        <p:pic>
          <p:nvPicPr>
            <p:cNvPr id="17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1C60CA47-5102-48A8-A6B2-23925C75E7F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-14328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F956C07B-8A20-456A-ACEF-5890716CFB4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2128797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815D1034-BF97-44A1-8C2C-1B398FEB9F9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4271922" y="-9146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7E31EBE9-15C6-478E-B327-8B82D158B8F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648"/>
            <a:stretch/>
          </p:blipFill>
          <p:spPr bwMode="auto">
            <a:xfrm>
              <a:off x="6415047" y="-10852"/>
              <a:ext cx="2143125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4" descr="https://pic.pimg.tw/makelive/1399617231-1149817750.jpg">
              <a:extLst>
                <a:ext uri="{FF2B5EF4-FFF2-40B4-BE49-F238E27FC236}">
                  <a16:creationId xmlns:a16="http://schemas.microsoft.com/office/drawing/2014/main" id="{20E808DD-68B9-4C38-974C-4EDA401D2C6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506" b="75648"/>
            <a:stretch/>
          </p:blipFill>
          <p:spPr bwMode="auto">
            <a:xfrm>
              <a:off x="8554767" y="-10852"/>
              <a:ext cx="589234" cy="204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39F75739-47C6-4E54-B6C8-9D936E84D098}"/>
              </a:ext>
            </a:extLst>
          </p:cNvPr>
          <p:cNvSpPr txBox="1"/>
          <p:nvPr/>
        </p:nvSpPr>
        <p:spPr>
          <a:xfrm>
            <a:off x="429732" y="411570"/>
            <a:ext cx="8714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Step11.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點選「線上繳交申請表」</a:t>
            </a:r>
          </a:p>
        </p:txBody>
      </p:sp>
      <p:sp>
        <p:nvSpPr>
          <p:cNvPr id="27" name="流程图: 合并 53">
            <a:extLst>
              <a:ext uri="{FF2B5EF4-FFF2-40B4-BE49-F238E27FC236}">
                <a16:creationId xmlns:a16="http://schemas.microsoft.com/office/drawing/2014/main" id="{BF2DB63F-B519-4588-A3D1-68E3CB84F627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49732" y="569292"/>
            <a:ext cx="216000" cy="144000"/>
          </a:xfrm>
          <a:prstGeom prst="flowChartMerge">
            <a:avLst/>
          </a:prstGeom>
          <a:solidFill>
            <a:srgbClr val="FA4453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28" name="圖片 27">
            <a:extLst>
              <a:ext uri="{FF2B5EF4-FFF2-40B4-BE49-F238E27FC236}">
                <a16:creationId xmlns:a16="http://schemas.microsoft.com/office/drawing/2014/main" id="{90C73240-A7FC-4A02-8355-2D187C2CD8E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899" t="9799" r="19678" b="6204"/>
          <a:stretch/>
        </p:blipFill>
        <p:spPr>
          <a:xfrm>
            <a:off x="146172" y="924034"/>
            <a:ext cx="4531296" cy="3485612"/>
          </a:xfrm>
          <a:prstGeom prst="rect">
            <a:avLst/>
          </a:prstGeom>
        </p:spPr>
      </p:pic>
      <p:sp>
        <p:nvSpPr>
          <p:cNvPr id="29" name="矩形 28">
            <a:extLst>
              <a:ext uri="{FF2B5EF4-FFF2-40B4-BE49-F238E27FC236}">
                <a16:creationId xmlns:a16="http://schemas.microsoft.com/office/drawing/2014/main" id="{61DAD4B1-9230-499E-9A28-BD70166B7F08}"/>
              </a:ext>
            </a:extLst>
          </p:cNvPr>
          <p:cNvSpPr/>
          <p:nvPr/>
        </p:nvSpPr>
        <p:spPr bwMode="auto">
          <a:xfrm>
            <a:off x="1328203" y="3220882"/>
            <a:ext cx="1659665" cy="288024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TW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pic>
        <p:nvPicPr>
          <p:cNvPr id="32" name="圖片 31">
            <a:extLst>
              <a:ext uri="{FF2B5EF4-FFF2-40B4-BE49-F238E27FC236}">
                <a16:creationId xmlns:a16="http://schemas.microsoft.com/office/drawing/2014/main" id="{842BC4B4-49C3-4606-A6DB-0CD74D37603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118" t="8166" r="19678" b="27835"/>
          <a:stretch/>
        </p:blipFill>
        <p:spPr>
          <a:xfrm>
            <a:off x="4786866" y="1203636"/>
            <a:ext cx="4246456" cy="3308667"/>
          </a:xfrm>
          <a:prstGeom prst="rect">
            <a:avLst/>
          </a:prstGeom>
        </p:spPr>
      </p:pic>
      <p:sp>
        <p:nvSpPr>
          <p:cNvPr id="33" name="文字方塊 32">
            <a:extLst>
              <a:ext uri="{FF2B5EF4-FFF2-40B4-BE49-F238E27FC236}">
                <a16:creationId xmlns:a16="http://schemas.microsoft.com/office/drawing/2014/main" id="{EBE786FE-3A93-47DC-A1FD-27FE35BDA68C}"/>
              </a:ext>
            </a:extLst>
          </p:cNvPr>
          <p:cNvSpPr txBox="1"/>
          <p:nvPr/>
        </p:nvSpPr>
        <p:spPr>
          <a:xfrm>
            <a:off x="4942149" y="4520341"/>
            <a:ext cx="4318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出現通知視窗表示繳交成功</a:t>
            </a:r>
          </a:p>
        </p:txBody>
      </p:sp>
      <p:sp>
        <p:nvSpPr>
          <p:cNvPr id="34" name="流程图: 合并 53">
            <a:extLst>
              <a:ext uri="{FF2B5EF4-FFF2-40B4-BE49-F238E27FC236}">
                <a16:creationId xmlns:a16="http://schemas.microsoft.com/office/drawing/2014/main" id="{5AE16BA0-F399-401E-B1A8-2E5CED436781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4752000" y="4638159"/>
            <a:ext cx="216000" cy="144000"/>
          </a:xfrm>
          <a:prstGeom prst="flowChartMerge">
            <a:avLst/>
          </a:prstGeom>
          <a:solidFill>
            <a:srgbClr val="92D050"/>
          </a:solidFill>
          <a:ln>
            <a:solidFill>
              <a:srgbClr val="92D050"/>
            </a:solidFill>
          </a:ln>
          <a:extLst/>
        </p:spPr>
        <p:txBody>
          <a:bodyPr anchor="ctr"/>
          <a:lstStyle/>
          <a:p>
            <a:pPr algn="ctr"/>
            <a:endParaRPr lang="zh-CN" altLang="zh-CN" dirty="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id="{D62CD260-01FD-4ED6-A406-32FD02985C66}"/>
              </a:ext>
            </a:extLst>
          </p:cNvPr>
          <p:cNvSpPr/>
          <p:nvPr/>
        </p:nvSpPr>
        <p:spPr bwMode="auto">
          <a:xfrm>
            <a:off x="5173491" y="1203636"/>
            <a:ext cx="2160180" cy="527012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TW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pic>
        <p:nvPicPr>
          <p:cNvPr id="18" name="Picture 2" descr="https://tse1.mm.bing.net/th?id=OIP.FySGjF4Gux-OUo48oABCmAHaEh&amp;pid=Api&amp;P=0&amp;w=281&amp;h=172">
            <a:extLst>
              <a:ext uri="{FF2B5EF4-FFF2-40B4-BE49-F238E27FC236}">
                <a16:creationId xmlns:a16="http://schemas.microsoft.com/office/drawing/2014/main" id="{4306529A-B4EA-4D31-9D69-AB0A8C2F66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20531512">
            <a:off x="2735390" y="3399125"/>
            <a:ext cx="250612" cy="366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1D696591-9E42-44A9-8509-78CA8C206795}"/>
              </a:ext>
            </a:extLst>
          </p:cNvPr>
          <p:cNvSpPr/>
          <p:nvPr/>
        </p:nvSpPr>
        <p:spPr bwMode="auto">
          <a:xfrm>
            <a:off x="1328203" y="1923696"/>
            <a:ext cx="219545" cy="108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9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TW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471CE399-1188-4877-8E24-348A41D4A591}"/>
              </a:ext>
            </a:extLst>
          </p:cNvPr>
          <p:cNvSpPr/>
          <p:nvPr/>
        </p:nvSpPr>
        <p:spPr bwMode="auto">
          <a:xfrm>
            <a:off x="4896048" y="2534788"/>
            <a:ext cx="252000" cy="108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9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TW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46377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4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1413</TotalTime>
  <Pages>0</Pages>
  <Words>874</Words>
  <Characters>0</Characters>
  <Application>Microsoft Office PowerPoint</Application>
  <DocSecurity>0</DocSecurity>
  <PresentationFormat>如螢幕大小 (16:9)</PresentationFormat>
  <Lines>0</Lines>
  <Paragraphs>99</Paragraphs>
  <Slides>13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13</vt:i4>
      </vt:variant>
    </vt:vector>
  </HeadingPairs>
  <TitlesOfParts>
    <vt:vector size="21" baseType="lpstr">
      <vt:lpstr>微软雅黑</vt:lpstr>
      <vt:lpstr>宋体</vt:lpstr>
      <vt:lpstr>方正小标宋简体</vt:lpstr>
      <vt:lpstr>微軟正黑體</vt:lpstr>
      <vt:lpstr>新細明體</vt:lpstr>
      <vt:lpstr>Arial</vt:lpstr>
      <vt:lpstr>Calibri</vt:lpstr>
      <vt:lpstr>Office 主题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杨睿</dc:creator>
  <cp:lastModifiedBy>UFA10Z/陳羽柔</cp:lastModifiedBy>
  <cp:revision>185</cp:revision>
  <dcterms:created xsi:type="dcterms:W3CDTF">1988-01-08T08:00:00Z</dcterms:created>
  <dcterms:modified xsi:type="dcterms:W3CDTF">2026-03-04T08:52:30Z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2052-9.1.0.4885</vt:lpwstr>
  </property>
</Properties>
</file>